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9" r:id="rId14"/>
    <p:sldId id="270" r:id="rId15"/>
    <p:sldId id="278" r:id="rId16"/>
    <p:sldId id="271" r:id="rId17"/>
    <p:sldId id="274" r:id="rId18"/>
    <p:sldId id="275" r:id="rId19"/>
    <p:sldId id="276" r:id="rId20"/>
    <p:sldId id="277" r:id="rId21"/>
    <p:sldId id="272" r:id="rId22"/>
    <p:sldId id="273"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531BD8-8FCF-4A9A-85FA-E1289F69778F}" v="1" dt="2023-09-20T15:07:15.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ac McPadden" userId="93d6c9ea0d0f2b6c" providerId="LiveId" clId="{D6531BD8-8FCF-4A9A-85FA-E1289F69778F}"/>
    <pc:docChg chg="modSld">
      <pc:chgData name="Isaac McPadden" userId="93d6c9ea0d0f2b6c" providerId="LiveId" clId="{D6531BD8-8FCF-4A9A-85FA-E1289F69778F}" dt="2023-09-20T15:07:15.389" v="0"/>
      <pc:docMkLst>
        <pc:docMk/>
      </pc:docMkLst>
      <pc:sldChg chg="delSp modTransition modAnim">
        <pc:chgData name="Isaac McPadden" userId="93d6c9ea0d0f2b6c" providerId="LiveId" clId="{D6531BD8-8FCF-4A9A-85FA-E1289F69778F}" dt="2023-09-20T15:07:15.389" v="0"/>
        <pc:sldMkLst>
          <pc:docMk/>
          <pc:sldMk cId="855503329" sldId="256"/>
        </pc:sldMkLst>
        <pc:picChg chg="del">
          <ac:chgData name="Isaac McPadden" userId="93d6c9ea0d0f2b6c" providerId="LiveId" clId="{D6531BD8-8FCF-4A9A-85FA-E1289F69778F}" dt="2023-09-20T15:07:15.389" v="0"/>
          <ac:picMkLst>
            <pc:docMk/>
            <pc:sldMk cId="855503329" sldId="256"/>
            <ac:picMk id="12" creationId="{960521FA-8073-0299-41A0-C95BBD4379E3}"/>
          </ac:picMkLst>
        </pc:picChg>
      </pc:sldChg>
      <pc:sldChg chg="delSp modTransition modAnim">
        <pc:chgData name="Isaac McPadden" userId="93d6c9ea0d0f2b6c" providerId="LiveId" clId="{D6531BD8-8FCF-4A9A-85FA-E1289F69778F}" dt="2023-09-20T15:07:15.389" v="0"/>
        <pc:sldMkLst>
          <pc:docMk/>
          <pc:sldMk cId="269813709" sldId="257"/>
        </pc:sldMkLst>
        <pc:picChg chg="del">
          <ac:chgData name="Isaac McPadden" userId="93d6c9ea0d0f2b6c" providerId="LiveId" clId="{D6531BD8-8FCF-4A9A-85FA-E1289F69778F}" dt="2023-09-20T15:07:15.389" v="0"/>
          <ac:picMkLst>
            <pc:docMk/>
            <pc:sldMk cId="269813709" sldId="257"/>
            <ac:picMk id="6" creationId="{9AD8F310-5A7B-65B7-29F6-4CE33BFBCB30}"/>
          </ac:picMkLst>
        </pc:picChg>
      </pc:sldChg>
      <pc:sldChg chg="delSp modTransition modAnim">
        <pc:chgData name="Isaac McPadden" userId="93d6c9ea0d0f2b6c" providerId="LiveId" clId="{D6531BD8-8FCF-4A9A-85FA-E1289F69778F}" dt="2023-09-20T15:07:15.389" v="0"/>
        <pc:sldMkLst>
          <pc:docMk/>
          <pc:sldMk cId="2917401466" sldId="258"/>
        </pc:sldMkLst>
        <pc:picChg chg="del">
          <ac:chgData name="Isaac McPadden" userId="93d6c9ea0d0f2b6c" providerId="LiveId" clId="{D6531BD8-8FCF-4A9A-85FA-E1289F69778F}" dt="2023-09-20T15:07:15.389" v="0"/>
          <ac:picMkLst>
            <pc:docMk/>
            <pc:sldMk cId="2917401466" sldId="258"/>
            <ac:picMk id="5" creationId="{9A6580EC-3546-70BF-ED99-682CEDBB1728}"/>
          </ac:picMkLst>
        </pc:picChg>
      </pc:sldChg>
      <pc:sldChg chg="delSp modTransition modAnim">
        <pc:chgData name="Isaac McPadden" userId="93d6c9ea0d0f2b6c" providerId="LiveId" clId="{D6531BD8-8FCF-4A9A-85FA-E1289F69778F}" dt="2023-09-20T15:07:15.389" v="0"/>
        <pc:sldMkLst>
          <pc:docMk/>
          <pc:sldMk cId="2948181938" sldId="259"/>
        </pc:sldMkLst>
        <pc:picChg chg="del">
          <ac:chgData name="Isaac McPadden" userId="93d6c9ea0d0f2b6c" providerId="LiveId" clId="{D6531BD8-8FCF-4A9A-85FA-E1289F69778F}" dt="2023-09-20T15:07:15.389" v="0"/>
          <ac:picMkLst>
            <pc:docMk/>
            <pc:sldMk cId="2948181938" sldId="259"/>
            <ac:picMk id="19" creationId="{21DCDA24-F96A-4463-EAC7-080274BD1891}"/>
          </ac:picMkLst>
        </pc:picChg>
      </pc:sldChg>
      <pc:sldChg chg="delSp modTransition modAnim">
        <pc:chgData name="Isaac McPadden" userId="93d6c9ea0d0f2b6c" providerId="LiveId" clId="{D6531BD8-8FCF-4A9A-85FA-E1289F69778F}" dt="2023-09-20T15:07:15.389" v="0"/>
        <pc:sldMkLst>
          <pc:docMk/>
          <pc:sldMk cId="3453902170" sldId="260"/>
        </pc:sldMkLst>
        <pc:picChg chg="del">
          <ac:chgData name="Isaac McPadden" userId="93d6c9ea0d0f2b6c" providerId="LiveId" clId="{D6531BD8-8FCF-4A9A-85FA-E1289F69778F}" dt="2023-09-20T15:07:15.389" v="0"/>
          <ac:picMkLst>
            <pc:docMk/>
            <pc:sldMk cId="3453902170" sldId="260"/>
            <ac:picMk id="5" creationId="{EC642CB1-1C6A-2CFD-4019-49A7217B6BC1}"/>
          </ac:picMkLst>
        </pc:picChg>
      </pc:sldChg>
      <pc:sldChg chg="delSp modTransition modAnim">
        <pc:chgData name="Isaac McPadden" userId="93d6c9ea0d0f2b6c" providerId="LiveId" clId="{D6531BD8-8FCF-4A9A-85FA-E1289F69778F}" dt="2023-09-20T15:07:15.389" v="0"/>
        <pc:sldMkLst>
          <pc:docMk/>
          <pc:sldMk cId="1664549739" sldId="261"/>
        </pc:sldMkLst>
        <pc:picChg chg="del">
          <ac:chgData name="Isaac McPadden" userId="93d6c9ea0d0f2b6c" providerId="LiveId" clId="{D6531BD8-8FCF-4A9A-85FA-E1289F69778F}" dt="2023-09-20T15:07:15.389" v="0"/>
          <ac:picMkLst>
            <pc:docMk/>
            <pc:sldMk cId="1664549739" sldId="261"/>
            <ac:picMk id="8" creationId="{D954A4DB-65EE-69B9-861B-8AE6E352D948}"/>
          </ac:picMkLst>
        </pc:picChg>
      </pc:sldChg>
      <pc:sldChg chg="delSp modTransition modAnim">
        <pc:chgData name="Isaac McPadden" userId="93d6c9ea0d0f2b6c" providerId="LiveId" clId="{D6531BD8-8FCF-4A9A-85FA-E1289F69778F}" dt="2023-09-20T15:07:15.389" v="0"/>
        <pc:sldMkLst>
          <pc:docMk/>
          <pc:sldMk cId="1685600217" sldId="262"/>
        </pc:sldMkLst>
        <pc:picChg chg="del">
          <ac:chgData name="Isaac McPadden" userId="93d6c9ea0d0f2b6c" providerId="LiveId" clId="{D6531BD8-8FCF-4A9A-85FA-E1289F69778F}" dt="2023-09-20T15:07:15.389" v="0"/>
          <ac:picMkLst>
            <pc:docMk/>
            <pc:sldMk cId="1685600217" sldId="262"/>
            <ac:picMk id="9" creationId="{57BA706F-0905-3A9F-0E4A-A58CB6B7E386}"/>
          </ac:picMkLst>
        </pc:picChg>
      </pc:sldChg>
      <pc:sldChg chg="delSp modTransition modAnim">
        <pc:chgData name="Isaac McPadden" userId="93d6c9ea0d0f2b6c" providerId="LiveId" clId="{D6531BD8-8FCF-4A9A-85FA-E1289F69778F}" dt="2023-09-20T15:07:15.389" v="0"/>
        <pc:sldMkLst>
          <pc:docMk/>
          <pc:sldMk cId="1325102863" sldId="263"/>
        </pc:sldMkLst>
        <pc:picChg chg="del">
          <ac:chgData name="Isaac McPadden" userId="93d6c9ea0d0f2b6c" providerId="LiveId" clId="{D6531BD8-8FCF-4A9A-85FA-E1289F69778F}" dt="2023-09-20T15:07:15.389" v="0"/>
          <ac:picMkLst>
            <pc:docMk/>
            <pc:sldMk cId="1325102863" sldId="263"/>
            <ac:picMk id="15" creationId="{02F538A1-8FED-4FBB-2E66-D4DBB353C72C}"/>
          </ac:picMkLst>
        </pc:picChg>
      </pc:sldChg>
      <pc:sldChg chg="delSp modTransition modAnim">
        <pc:chgData name="Isaac McPadden" userId="93d6c9ea0d0f2b6c" providerId="LiveId" clId="{D6531BD8-8FCF-4A9A-85FA-E1289F69778F}" dt="2023-09-20T15:07:15.389" v="0"/>
        <pc:sldMkLst>
          <pc:docMk/>
          <pc:sldMk cId="1152917579" sldId="264"/>
        </pc:sldMkLst>
        <pc:picChg chg="del">
          <ac:chgData name="Isaac McPadden" userId="93d6c9ea0d0f2b6c" providerId="LiveId" clId="{D6531BD8-8FCF-4A9A-85FA-E1289F69778F}" dt="2023-09-20T15:07:15.389" v="0"/>
          <ac:picMkLst>
            <pc:docMk/>
            <pc:sldMk cId="1152917579" sldId="264"/>
            <ac:picMk id="8" creationId="{072B69BC-E6A6-E77B-6FD5-985F59B82703}"/>
          </ac:picMkLst>
        </pc:picChg>
      </pc:sldChg>
      <pc:sldChg chg="delSp modTransition modAnim">
        <pc:chgData name="Isaac McPadden" userId="93d6c9ea0d0f2b6c" providerId="LiveId" clId="{D6531BD8-8FCF-4A9A-85FA-E1289F69778F}" dt="2023-09-20T15:07:15.389" v="0"/>
        <pc:sldMkLst>
          <pc:docMk/>
          <pc:sldMk cId="559182175" sldId="265"/>
        </pc:sldMkLst>
        <pc:picChg chg="del">
          <ac:chgData name="Isaac McPadden" userId="93d6c9ea0d0f2b6c" providerId="LiveId" clId="{D6531BD8-8FCF-4A9A-85FA-E1289F69778F}" dt="2023-09-20T15:07:15.389" v="0"/>
          <ac:picMkLst>
            <pc:docMk/>
            <pc:sldMk cId="559182175" sldId="265"/>
            <ac:picMk id="5" creationId="{147569A8-2E3D-52AA-1428-887D52C1BA33}"/>
          </ac:picMkLst>
        </pc:picChg>
      </pc:sldChg>
      <pc:sldChg chg="delSp modTransition modAnim">
        <pc:chgData name="Isaac McPadden" userId="93d6c9ea0d0f2b6c" providerId="LiveId" clId="{D6531BD8-8FCF-4A9A-85FA-E1289F69778F}" dt="2023-09-20T15:07:15.389" v="0"/>
        <pc:sldMkLst>
          <pc:docMk/>
          <pc:sldMk cId="3944079568" sldId="266"/>
        </pc:sldMkLst>
        <pc:picChg chg="del">
          <ac:chgData name="Isaac McPadden" userId="93d6c9ea0d0f2b6c" providerId="LiveId" clId="{D6531BD8-8FCF-4A9A-85FA-E1289F69778F}" dt="2023-09-20T15:07:15.389" v="0"/>
          <ac:picMkLst>
            <pc:docMk/>
            <pc:sldMk cId="3944079568" sldId="266"/>
            <ac:picMk id="22" creationId="{F3B3DB4F-6845-B537-9608-62B57DAE05A6}"/>
          </ac:picMkLst>
        </pc:picChg>
      </pc:sldChg>
      <pc:sldChg chg="delSp modTransition modAnim">
        <pc:chgData name="Isaac McPadden" userId="93d6c9ea0d0f2b6c" providerId="LiveId" clId="{D6531BD8-8FCF-4A9A-85FA-E1289F69778F}" dt="2023-09-20T15:07:15.389" v="0"/>
        <pc:sldMkLst>
          <pc:docMk/>
          <pc:sldMk cId="1208605430" sldId="267"/>
        </pc:sldMkLst>
        <pc:picChg chg="del">
          <ac:chgData name="Isaac McPadden" userId="93d6c9ea0d0f2b6c" providerId="LiveId" clId="{D6531BD8-8FCF-4A9A-85FA-E1289F69778F}" dt="2023-09-20T15:07:15.389" v="0"/>
          <ac:picMkLst>
            <pc:docMk/>
            <pc:sldMk cId="1208605430" sldId="267"/>
            <ac:picMk id="25" creationId="{27657C84-97EF-DFED-8DEA-0CD163BCEA02}"/>
          </ac:picMkLst>
        </pc:picChg>
      </pc:sldChg>
      <pc:sldChg chg="delSp modTransition modAnim">
        <pc:chgData name="Isaac McPadden" userId="93d6c9ea0d0f2b6c" providerId="LiveId" clId="{D6531BD8-8FCF-4A9A-85FA-E1289F69778F}" dt="2023-09-20T15:07:15.389" v="0"/>
        <pc:sldMkLst>
          <pc:docMk/>
          <pc:sldMk cId="1516198467" sldId="269"/>
        </pc:sldMkLst>
        <pc:picChg chg="del">
          <ac:chgData name="Isaac McPadden" userId="93d6c9ea0d0f2b6c" providerId="LiveId" clId="{D6531BD8-8FCF-4A9A-85FA-E1289F69778F}" dt="2023-09-20T15:07:15.389" v="0"/>
          <ac:picMkLst>
            <pc:docMk/>
            <pc:sldMk cId="1516198467" sldId="269"/>
            <ac:picMk id="7" creationId="{EA0F717F-C5F9-B832-D43D-42DC86BD478D}"/>
          </ac:picMkLst>
        </pc:picChg>
      </pc:sldChg>
      <pc:sldChg chg="delSp modTransition modAnim">
        <pc:chgData name="Isaac McPadden" userId="93d6c9ea0d0f2b6c" providerId="LiveId" clId="{D6531BD8-8FCF-4A9A-85FA-E1289F69778F}" dt="2023-09-20T15:07:15.389" v="0"/>
        <pc:sldMkLst>
          <pc:docMk/>
          <pc:sldMk cId="3297345074" sldId="270"/>
        </pc:sldMkLst>
        <pc:picChg chg="del">
          <ac:chgData name="Isaac McPadden" userId="93d6c9ea0d0f2b6c" providerId="LiveId" clId="{D6531BD8-8FCF-4A9A-85FA-E1289F69778F}" dt="2023-09-20T15:07:15.389" v="0"/>
          <ac:picMkLst>
            <pc:docMk/>
            <pc:sldMk cId="3297345074" sldId="270"/>
            <ac:picMk id="26" creationId="{B895AF60-9DA6-992F-A2BE-4E244A1BA8B6}"/>
          </ac:picMkLst>
        </pc:picChg>
      </pc:sldChg>
      <pc:sldChg chg="delSp modTransition modAnim">
        <pc:chgData name="Isaac McPadden" userId="93d6c9ea0d0f2b6c" providerId="LiveId" clId="{D6531BD8-8FCF-4A9A-85FA-E1289F69778F}" dt="2023-09-20T15:07:15.389" v="0"/>
        <pc:sldMkLst>
          <pc:docMk/>
          <pc:sldMk cId="3678625131" sldId="271"/>
        </pc:sldMkLst>
        <pc:picChg chg="del">
          <ac:chgData name="Isaac McPadden" userId="93d6c9ea0d0f2b6c" providerId="LiveId" clId="{D6531BD8-8FCF-4A9A-85FA-E1289F69778F}" dt="2023-09-20T15:07:15.389" v="0"/>
          <ac:picMkLst>
            <pc:docMk/>
            <pc:sldMk cId="3678625131" sldId="271"/>
            <ac:picMk id="9" creationId="{0DD37F15-9DBF-A5B1-699E-FD468E4C9F90}"/>
          </ac:picMkLst>
        </pc:picChg>
      </pc:sldChg>
      <pc:sldChg chg="delSp modTransition modAnim">
        <pc:chgData name="Isaac McPadden" userId="93d6c9ea0d0f2b6c" providerId="LiveId" clId="{D6531BD8-8FCF-4A9A-85FA-E1289F69778F}" dt="2023-09-20T15:07:15.389" v="0"/>
        <pc:sldMkLst>
          <pc:docMk/>
          <pc:sldMk cId="2147255187" sldId="272"/>
        </pc:sldMkLst>
        <pc:picChg chg="del">
          <ac:chgData name="Isaac McPadden" userId="93d6c9ea0d0f2b6c" providerId="LiveId" clId="{D6531BD8-8FCF-4A9A-85FA-E1289F69778F}" dt="2023-09-20T15:07:15.389" v="0"/>
          <ac:picMkLst>
            <pc:docMk/>
            <pc:sldMk cId="2147255187" sldId="272"/>
            <ac:picMk id="11" creationId="{B3FB2AC2-C163-52E5-47F0-ED0DB71A2C15}"/>
          </ac:picMkLst>
        </pc:picChg>
      </pc:sldChg>
      <pc:sldChg chg="delSp modTransition modAnim">
        <pc:chgData name="Isaac McPadden" userId="93d6c9ea0d0f2b6c" providerId="LiveId" clId="{D6531BD8-8FCF-4A9A-85FA-E1289F69778F}" dt="2023-09-20T15:07:15.389" v="0"/>
        <pc:sldMkLst>
          <pc:docMk/>
          <pc:sldMk cId="1351283382" sldId="273"/>
        </pc:sldMkLst>
        <pc:picChg chg="del">
          <ac:chgData name="Isaac McPadden" userId="93d6c9ea0d0f2b6c" providerId="LiveId" clId="{D6531BD8-8FCF-4A9A-85FA-E1289F69778F}" dt="2023-09-20T15:07:15.389" v="0"/>
          <ac:picMkLst>
            <pc:docMk/>
            <pc:sldMk cId="1351283382" sldId="273"/>
            <ac:picMk id="11" creationId="{EF577829-4B78-CEB1-F678-C0439B716281}"/>
          </ac:picMkLst>
        </pc:picChg>
      </pc:sldChg>
      <pc:sldChg chg="delSp modTransition modAnim">
        <pc:chgData name="Isaac McPadden" userId="93d6c9ea0d0f2b6c" providerId="LiveId" clId="{D6531BD8-8FCF-4A9A-85FA-E1289F69778F}" dt="2023-09-20T15:07:15.389" v="0"/>
        <pc:sldMkLst>
          <pc:docMk/>
          <pc:sldMk cId="3046946335" sldId="274"/>
        </pc:sldMkLst>
        <pc:picChg chg="del">
          <ac:chgData name="Isaac McPadden" userId="93d6c9ea0d0f2b6c" providerId="LiveId" clId="{D6531BD8-8FCF-4A9A-85FA-E1289F69778F}" dt="2023-09-20T15:07:15.389" v="0"/>
          <ac:picMkLst>
            <pc:docMk/>
            <pc:sldMk cId="3046946335" sldId="274"/>
            <ac:picMk id="11" creationId="{5520CCB1-7103-B687-5725-808F2378529A}"/>
          </ac:picMkLst>
        </pc:picChg>
      </pc:sldChg>
      <pc:sldChg chg="delSp modTransition modAnim">
        <pc:chgData name="Isaac McPadden" userId="93d6c9ea0d0f2b6c" providerId="LiveId" clId="{D6531BD8-8FCF-4A9A-85FA-E1289F69778F}" dt="2023-09-20T15:07:15.389" v="0"/>
        <pc:sldMkLst>
          <pc:docMk/>
          <pc:sldMk cId="3641107837" sldId="275"/>
        </pc:sldMkLst>
        <pc:picChg chg="del">
          <ac:chgData name="Isaac McPadden" userId="93d6c9ea0d0f2b6c" providerId="LiveId" clId="{D6531BD8-8FCF-4A9A-85FA-E1289F69778F}" dt="2023-09-20T15:07:15.389" v="0"/>
          <ac:picMkLst>
            <pc:docMk/>
            <pc:sldMk cId="3641107837" sldId="275"/>
            <ac:picMk id="8" creationId="{9340A0A4-3D1C-76BF-1BB5-054592CD6B1F}"/>
          </ac:picMkLst>
        </pc:picChg>
      </pc:sldChg>
      <pc:sldChg chg="delSp modTransition modAnim">
        <pc:chgData name="Isaac McPadden" userId="93d6c9ea0d0f2b6c" providerId="LiveId" clId="{D6531BD8-8FCF-4A9A-85FA-E1289F69778F}" dt="2023-09-20T15:07:15.389" v="0"/>
        <pc:sldMkLst>
          <pc:docMk/>
          <pc:sldMk cId="1844624760" sldId="276"/>
        </pc:sldMkLst>
        <pc:picChg chg="del">
          <ac:chgData name="Isaac McPadden" userId="93d6c9ea0d0f2b6c" providerId="LiveId" clId="{D6531BD8-8FCF-4A9A-85FA-E1289F69778F}" dt="2023-09-20T15:07:15.389" v="0"/>
          <ac:picMkLst>
            <pc:docMk/>
            <pc:sldMk cId="1844624760" sldId="276"/>
            <ac:picMk id="18" creationId="{26386AC4-A356-1345-C53F-50AB0D85326E}"/>
          </ac:picMkLst>
        </pc:picChg>
      </pc:sldChg>
      <pc:sldChg chg="delSp modTransition modAnim">
        <pc:chgData name="Isaac McPadden" userId="93d6c9ea0d0f2b6c" providerId="LiveId" clId="{D6531BD8-8FCF-4A9A-85FA-E1289F69778F}" dt="2023-09-20T15:07:15.389" v="0"/>
        <pc:sldMkLst>
          <pc:docMk/>
          <pc:sldMk cId="3590489848" sldId="277"/>
        </pc:sldMkLst>
        <pc:picChg chg="del">
          <ac:chgData name="Isaac McPadden" userId="93d6c9ea0d0f2b6c" providerId="LiveId" clId="{D6531BD8-8FCF-4A9A-85FA-E1289F69778F}" dt="2023-09-20T15:07:15.389" v="0"/>
          <ac:picMkLst>
            <pc:docMk/>
            <pc:sldMk cId="3590489848" sldId="277"/>
            <ac:picMk id="6" creationId="{1D5C090E-5031-1836-706E-B5F9BD3E1D3A}"/>
          </ac:picMkLst>
        </pc:picChg>
      </pc:sldChg>
      <pc:sldChg chg="delSp modTransition modAnim">
        <pc:chgData name="Isaac McPadden" userId="93d6c9ea0d0f2b6c" providerId="LiveId" clId="{D6531BD8-8FCF-4A9A-85FA-E1289F69778F}" dt="2023-09-20T15:07:15.389" v="0"/>
        <pc:sldMkLst>
          <pc:docMk/>
          <pc:sldMk cId="953681108" sldId="278"/>
        </pc:sldMkLst>
        <pc:picChg chg="del">
          <ac:chgData name="Isaac McPadden" userId="93d6c9ea0d0f2b6c" providerId="LiveId" clId="{D6531BD8-8FCF-4A9A-85FA-E1289F69778F}" dt="2023-09-20T15:07:15.389" v="0"/>
          <ac:picMkLst>
            <pc:docMk/>
            <pc:sldMk cId="953681108" sldId="278"/>
            <ac:picMk id="15" creationId="{FE9C596A-672D-23C9-A285-7A028C3B14F9}"/>
          </ac:picMkLst>
        </pc:picChg>
      </pc:sldChg>
      <pc:sldChg chg="delSp modTransition modAnim">
        <pc:chgData name="Isaac McPadden" userId="93d6c9ea0d0f2b6c" providerId="LiveId" clId="{D6531BD8-8FCF-4A9A-85FA-E1289F69778F}" dt="2023-09-20T15:07:15.389" v="0"/>
        <pc:sldMkLst>
          <pc:docMk/>
          <pc:sldMk cId="1487483141" sldId="279"/>
        </pc:sldMkLst>
        <pc:picChg chg="del">
          <ac:chgData name="Isaac McPadden" userId="93d6c9ea0d0f2b6c" providerId="LiveId" clId="{D6531BD8-8FCF-4A9A-85FA-E1289F69778F}" dt="2023-09-20T15:07:15.389" v="0"/>
          <ac:picMkLst>
            <pc:docMk/>
            <pc:sldMk cId="1487483141" sldId="279"/>
            <ac:picMk id="8" creationId="{6BF60642-8C3D-0129-FEB8-47F17D5AFF56}"/>
          </ac:picMkLst>
        </pc:picChg>
      </pc:sldChg>
      <pc:sldChg chg="delSp modTransition modAnim">
        <pc:chgData name="Isaac McPadden" userId="93d6c9ea0d0f2b6c" providerId="LiveId" clId="{D6531BD8-8FCF-4A9A-85FA-E1289F69778F}" dt="2023-09-20T15:07:15.389" v="0"/>
        <pc:sldMkLst>
          <pc:docMk/>
          <pc:sldMk cId="931984075" sldId="280"/>
        </pc:sldMkLst>
        <pc:picChg chg="del">
          <ac:chgData name="Isaac McPadden" userId="93d6c9ea0d0f2b6c" providerId="LiveId" clId="{D6531BD8-8FCF-4A9A-85FA-E1289F69778F}" dt="2023-09-20T15:07:15.389" v="0"/>
          <ac:picMkLst>
            <pc:docMk/>
            <pc:sldMk cId="931984075" sldId="280"/>
            <ac:picMk id="7" creationId="{A855FF1E-7186-2A2A-DA6C-5593A441F91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30T19:17:00.711"/>
    </inkml:context>
    <inkml:brush xml:id="br0">
      <inkml:brushProperty name="width" value="0.05" units="cm"/>
      <inkml:brushProperty name="height" value="0.05" units="cm"/>
    </inkml:brush>
  </inkml:definitions>
  <inkml:trace contextRef="#ctx0" brushRef="#br0">0 11005 24575,'9'-1'0,"0"-1"0,0 1 0,0-1 0,0-1 0,-1 0 0,0 0 0,1 0 0,8-6 0,22-9 0,1095-357-6259,-817 276 6259,352-162 0,-333 87 0,-14-27 0,98-94 0,-97 65 0,22-1-1067,287-203-4546,-394 265 7048,48-36 1261,-237 169-2018,79-63 2487,-36 31-3111,-19 15-100,126-91 2081,-140 98-2150,132-96-561,35-38 1485,-80 67-251,-113 88-223,-10 8-275,27-19-42,47-46 0,65-55-18,-83 73 0,138-98-1471,-32 38 1471,-1 4 0,658-437-831,343-227-2491,-26 13 1823,-205 133-1176,-258 175 1597,-242 161-561,-383 255 1416,241-167-1250,-275 185 1960,-60 39 700,-18 9 1439,48-29 274,9-4-758,140-91 3753,-57 44-6098,-68 43 87,0-1-1,45-37 1,-59 43 116,0 0 0,24-13 0,-22 15 0,0-1 0,18-17 0,117-92 0,-39 34 0,-29 25 0,168-131-1540,-200 152 1625,120-88 253,832-635-9618,-960 734 9280,-34 23 0,-1 0 0,0-1 0,0 0 0,10-11 0,10-10 3351,48-31-2494,-28 23 4550,113-75-3065,-101 71-2461,117-68 119,-157 94 0,1 1 0,46-20 0,-54 28 0,0-1 0,-1-1 0,20-14 0,25-14 0,605-357-6784,-595 350 6550,-23 11-939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30T19:20:21.822"/>
    </inkml:context>
    <inkml:brush xml:id="br0">
      <inkml:brushProperty name="width" value="0.05" units="cm"/>
      <inkml:brushProperty name="height" value="0.05" units="cm"/>
    </inkml:brush>
  </inkml:definitions>
  <inkml:trace contextRef="#ctx0" brushRef="#br0">1 4165 24575,'3'0'0,"0"-1"0,0 1 0,0-1 0,0 0 0,0 0 0,0 0 0,-1 0 0,1-1 0,0 1 0,-1-1 0,1 1 0,-1-1 0,3-2 0,33-34 0,-15 16 0,78-63 0,212-133 0,53 11-906,12 28-367,-251 120 1142,304-123-255,-313 135 334,-37 16-129,-43 18 893,0-2-1,-1-1 1,40-25 0,11-10-622,-50 31-94,40-30 0,-46 29 4,43-22 0,26-17 0,-77 45 0,0 1 0,1 1 0,36-13 0,-34 16 0,-1-2 0,0-1 0,27-18 0,-49 28 0,0 1 0,0-1 0,1 0 0,-1 1 0,1 0 0,8-3 0,8-2 0,-1-2 0,29-15 0,175-99-1130,-32 18-433,868-492-8498,-1030 577 11354,-24 16-481,1-1-1,0 1 1,0 0-1,0 0 0,0 1 1,1 0-1,-1 0 1,11-2-1,4-4 2639,12-15-2723,-10 7-746,178-115 19,-70 56 0,-96 53 0,71-33 0,195-88-217,181-78-6627,-465 214 6422,10-4 430,-1-1 0,-1-1-1,35-24 1,-53 33 1596,0 0 1,0 0 0,15-6-1,59-15-639,-50 17-896,-3 0-69,0-2 0,55-28 0,-70 32 0,0 0 0,1 2 0,0 0 0,0 0 0,28-3 0,19-5 0,-32 6 62,642-134-4749,-633 136 4687,-28 5 0,0-2 0,1 0 0,-1 0 0,0-1 0,0 0 0,14-6 0,-7 2 473,1 1 1,0 0-1,0 2 0,0 0 0,1 1 1,37-1-1,37-6 839,87-14-1312,23-1 0,-144 18 0,-37 6 0,0-2 0,0-1 0,36-10 0,-3-2 0,1 2 0,116-11 0,-59 10 0,39-4 0,-9-1 0,-70 13 0,1366-82-6862,-1307 87 5559,58 5 6285,11-1-1799,-137-1-3183,-14 0 0,1-2 0,66-10 0,-27 1 0,1 4 0,103 5 0,-100 3 0,-30-2-66,105-2-453,-138 0 430,1-2-1,-1-1 1,38-11-1,-57 11 90,-1 2 0,0 0 0,-1 1 0,1 0 0,16 0 0,147-14 0,848-99-689,-1009 113 324,0-1 1,22-6 0,-25 6-5102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3C343-EEDC-4786-BBCC-2AD8A128EB3D}" type="datetimeFigureOut">
              <a:rPr lang="en-US" smtClean="0"/>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615A18-25C4-42D7-B4F4-CE5FD37011D3}" type="slidenum">
              <a:rPr lang="en-US" smtClean="0"/>
              <a:t>‹#›</a:t>
            </a:fld>
            <a:endParaRPr lang="en-US"/>
          </a:p>
        </p:txBody>
      </p:sp>
    </p:spTree>
    <p:extLst>
      <p:ext uri="{BB962C8B-B14F-4D97-AF65-F5344CB8AC3E}">
        <p14:creationId xmlns:p14="http://schemas.microsoft.com/office/powerpoint/2010/main" val="4066547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615A18-25C4-42D7-B4F4-CE5FD37011D3}" type="slidenum">
              <a:rPr lang="en-US" smtClean="0"/>
              <a:t>15</a:t>
            </a:fld>
            <a:endParaRPr lang="en-US"/>
          </a:p>
        </p:txBody>
      </p:sp>
    </p:spTree>
    <p:extLst>
      <p:ext uri="{BB962C8B-B14F-4D97-AF65-F5344CB8AC3E}">
        <p14:creationId xmlns:p14="http://schemas.microsoft.com/office/powerpoint/2010/main" val="2797444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42E6-F5ED-A141-4FF9-59FD85D95C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68B027-CA01-E8DD-4BE5-F8E6633F04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4B3235-61D7-405F-18B2-D4DC1D7CA663}"/>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5" name="Footer Placeholder 4">
            <a:extLst>
              <a:ext uri="{FF2B5EF4-FFF2-40B4-BE49-F238E27FC236}">
                <a16:creationId xmlns:a16="http://schemas.microsoft.com/office/drawing/2014/main" id="{0C8E550B-A22E-0F16-8754-D6F9DBE5C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E4CAA-363C-6B4A-9AA5-CD616DD28D66}"/>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3935178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C6A3-8EE3-04EF-BA00-CA446062D9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8F04EE-8E90-39F6-A359-D530C5A698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15AB17-F546-E5B2-9A87-EEB04F274BDC}"/>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5" name="Footer Placeholder 4">
            <a:extLst>
              <a:ext uri="{FF2B5EF4-FFF2-40B4-BE49-F238E27FC236}">
                <a16:creationId xmlns:a16="http://schemas.microsoft.com/office/drawing/2014/main" id="{F4B67F99-8A52-2122-C222-58A6D094F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B6E48-6DD5-733B-8CA9-B9F0CDD9A43E}"/>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222452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5CE468-733A-CE3D-C85F-56D3DF8753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84B5C6-D5CE-6D4D-0EBA-FE09B93153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1FF386-12BA-A495-CB05-B9233448E4E5}"/>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5" name="Footer Placeholder 4">
            <a:extLst>
              <a:ext uri="{FF2B5EF4-FFF2-40B4-BE49-F238E27FC236}">
                <a16:creationId xmlns:a16="http://schemas.microsoft.com/office/drawing/2014/main" id="{4C005A8C-B1E9-0368-3A8F-A3ADFD05C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AB9A3E-988D-F50C-20C1-4C64E791769C}"/>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2358795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88CA-6738-6EDE-E833-7980D0562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1CA324-6FEE-B982-50D6-C9C57944EE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DDBBFC-559B-DF9A-B87D-9130D494B5A6}"/>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5" name="Footer Placeholder 4">
            <a:extLst>
              <a:ext uri="{FF2B5EF4-FFF2-40B4-BE49-F238E27FC236}">
                <a16:creationId xmlns:a16="http://schemas.microsoft.com/office/drawing/2014/main" id="{7A510970-6BE2-E158-AD02-A4951156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243B8-772F-6E7F-EFA2-C091986E5783}"/>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252666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83C8-A59B-8D38-C2EB-D3F1A56144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D975BE-CC79-593C-C148-111B6BF0F0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54428F-AF97-E503-9D5A-BA674144F13E}"/>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5" name="Footer Placeholder 4">
            <a:extLst>
              <a:ext uri="{FF2B5EF4-FFF2-40B4-BE49-F238E27FC236}">
                <a16:creationId xmlns:a16="http://schemas.microsoft.com/office/drawing/2014/main" id="{C56C8804-0C13-21B1-3EA2-A21D896A0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F219AD-BACD-F3E5-5F7E-B634AA7FD6F4}"/>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1320476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A188-54B2-EB8E-9444-4084A9227D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59F09-2771-26FF-30F9-20C7F4267C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22C589-9C37-DEE0-0E37-E5D51D41CF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098F7C-377F-924D-D2E3-9CA393A904AD}"/>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6" name="Footer Placeholder 5">
            <a:extLst>
              <a:ext uri="{FF2B5EF4-FFF2-40B4-BE49-F238E27FC236}">
                <a16:creationId xmlns:a16="http://schemas.microsoft.com/office/drawing/2014/main" id="{FE604A46-4FD9-5C8D-7FCA-2826687F72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E3D93-9286-1B66-8E4D-65E8DA2D5473}"/>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4133593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A866-312B-00CD-33E8-BB2872B9C0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9FCC19-ABA3-EB74-6F21-48A5F6CB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435A98-5688-87B4-AE28-092AAF272F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028D33-5E7F-0431-2F17-3F72E9B61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9551E9-A234-6070-9643-A0C5C6A6B7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58416B-DB1E-C734-AA97-27F39BCF4FE9}"/>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8" name="Footer Placeholder 7">
            <a:extLst>
              <a:ext uri="{FF2B5EF4-FFF2-40B4-BE49-F238E27FC236}">
                <a16:creationId xmlns:a16="http://schemas.microsoft.com/office/drawing/2014/main" id="{60773B9E-95CF-0D31-3E45-A8E91E318D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16067B-7B9B-62E1-E435-571C87E97A9D}"/>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664458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8F62-0AB7-87FB-99BF-B0C34A5A94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62720D-601F-3848-1154-E5118DA73517}"/>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4" name="Footer Placeholder 3">
            <a:extLst>
              <a:ext uri="{FF2B5EF4-FFF2-40B4-BE49-F238E27FC236}">
                <a16:creationId xmlns:a16="http://schemas.microsoft.com/office/drawing/2014/main" id="{BFF18D3D-A795-4A59-48E9-9BF8738C32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52AB46-AF49-F200-383E-AEDBF0E8C4D0}"/>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4202544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B28243-37AF-37DC-18AC-3BC287070F9F}"/>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3" name="Footer Placeholder 2">
            <a:extLst>
              <a:ext uri="{FF2B5EF4-FFF2-40B4-BE49-F238E27FC236}">
                <a16:creationId xmlns:a16="http://schemas.microsoft.com/office/drawing/2014/main" id="{EAEEA53A-086E-F76E-68E6-E357FD5A07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BEC394-4DC3-685B-A0C0-3BD27AFCE223}"/>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213035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B60A-A467-47A3-0251-4329666C80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7E59DA-4CDB-5A9D-9485-16242762C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9D2E03-EE4B-39CE-F38E-7B350AAB2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955943-6CB7-5BAF-5038-E5F3CFFE5CF7}"/>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6" name="Footer Placeholder 5">
            <a:extLst>
              <a:ext uri="{FF2B5EF4-FFF2-40B4-BE49-F238E27FC236}">
                <a16:creationId xmlns:a16="http://schemas.microsoft.com/office/drawing/2014/main" id="{30181D44-4139-A007-C60F-FB89E871EA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631F7-E3B2-6253-0703-18D22295DD67}"/>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3595424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7BC16-48AB-AA29-98DB-6B444072C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3A50AC-C2F9-B9B9-BD2A-491EE41B26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47CF6E-7109-28F8-E6B5-805C172B0B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38932-6D30-16F4-802F-4BE8AC62015D}"/>
              </a:ext>
            </a:extLst>
          </p:cNvPr>
          <p:cNvSpPr>
            <a:spLocks noGrp="1"/>
          </p:cNvSpPr>
          <p:nvPr>
            <p:ph type="dt" sz="half" idx="10"/>
          </p:nvPr>
        </p:nvSpPr>
        <p:spPr/>
        <p:txBody>
          <a:bodyPr/>
          <a:lstStyle/>
          <a:p>
            <a:fld id="{8D2CEC79-B7DA-4008-9B05-BA5C0DC53623}" type="datetimeFigureOut">
              <a:rPr lang="en-US" smtClean="0"/>
              <a:t>9/20/2023</a:t>
            </a:fld>
            <a:endParaRPr lang="en-US"/>
          </a:p>
        </p:txBody>
      </p:sp>
      <p:sp>
        <p:nvSpPr>
          <p:cNvPr id="6" name="Footer Placeholder 5">
            <a:extLst>
              <a:ext uri="{FF2B5EF4-FFF2-40B4-BE49-F238E27FC236}">
                <a16:creationId xmlns:a16="http://schemas.microsoft.com/office/drawing/2014/main" id="{1C1910B4-A8B3-B7AB-8CAF-A62BAFEB67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DA5F4A-7039-4856-54B8-2CC42035D389}"/>
              </a:ext>
            </a:extLst>
          </p:cNvPr>
          <p:cNvSpPr>
            <a:spLocks noGrp="1"/>
          </p:cNvSpPr>
          <p:nvPr>
            <p:ph type="sldNum" sz="quarter" idx="12"/>
          </p:nvPr>
        </p:nvSpPr>
        <p:spPr/>
        <p:txBody>
          <a:bodyPr/>
          <a:lstStyle/>
          <a:p>
            <a:fld id="{96833020-C844-4A80-93CB-F7A55060E443}" type="slidenum">
              <a:rPr lang="en-US" smtClean="0"/>
              <a:t>‹#›</a:t>
            </a:fld>
            <a:endParaRPr lang="en-US"/>
          </a:p>
        </p:txBody>
      </p:sp>
    </p:spTree>
    <p:extLst>
      <p:ext uri="{BB962C8B-B14F-4D97-AF65-F5344CB8AC3E}">
        <p14:creationId xmlns:p14="http://schemas.microsoft.com/office/powerpoint/2010/main" val="1161178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7000"/>
            <a:duotone>
              <a:schemeClr val="accent2">
                <a:shade val="45000"/>
                <a:satMod val="135000"/>
              </a:schemeClr>
              <a:prstClr val="white"/>
            </a:duotone>
            <a:lum/>
            <a:extLst>
              <a:ext uri="{BEBA8EAE-BF5A-486C-A8C5-ECC9F3942E4B}">
                <a14:imgProps xmlns:a14="http://schemas.microsoft.com/office/drawing/2010/main">
                  <a14:imgLayer r:embed="rId14">
                    <a14:imgEffect>
                      <a14:artisticGlowEdges trans="14000"/>
                    </a14:imgEffect>
                    <a14:imgEffect>
                      <a14:sharpenSoften amount="-7000"/>
                    </a14:imgEffect>
                    <a14:imgEffect>
                      <a14:colorTemperature colorTemp="4700"/>
                    </a14:imgEffect>
                    <a14:imgEffect>
                      <a14:saturation sat="400000"/>
                    </a14:imgEffect>
                    <a14:imgEffect>
                      <a14:brightnessContrast bright="34000" contrast="-18000"/>
                    </a14:imgEffect>
                  </a14:imgLayer>
                </a14:imgProps>
              </a:ext>
            </a:extLst>
          </a:blip>
          <a:srcRect/>
          <a:stretch>
            <a:fillRect t="-6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82C76-8E93-0D7E-372D-12DA65A4F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4EB016-AD37-5600-08EA-0E28AAE9AD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FF627-BDAD-0B97-4A9E-2F4DA9FA14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CEC79-B7DA-4008-9B05-BA5C0DC53623}" type="datetimeFigureOut">
              <a:rPr lang="en-US" smtClean="0"/>
              <a:t>9/20/2023</a:t>
            </a:fld>
            <a:endParaRPr lang="en-US"/>
          </a:p>
        </p:txBody>
      </p:sp>
      <p:sp>
        <p:nvSpPr>
          <p:cNvPr id="5" name="Footer Placeholder 4">
            <a:extLst>
              <a:ext uri="{FF2B5EF4-FFF2-40B4-BE49-F238E27FC236}">
                <a16:creationId xmlns:a16="http://schemas.microsoft.com/office/drawing/2014/main" id="{C46D50F4-1EC0-63DB-4520-E609A35E7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F61088-6D4E-AF27-9DC7-1CCF77C2F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33020-C844-4A80-93CB-F7A55060E443}" type="slidenum">
              <a:rPr lang="en-US" smtClean="0"/>
              <a:t>‹#›</a:t>
            </a:fld>
            <a:endParaRPr lang="en-US"/>
          </a:p>
        </p:txBody>
      </p:sp>
    </p:spTree>
    <p:extLst>
      <p:ext uri="{BB962C8B-B14F-4D97-AF65-F5344CB8AC3E}">
        <p14:creationId xmlns:p14="http://schemas.microsoft.com/office/powerpoint/2010/main" val="1843340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8912-E704-2EFA-21CC-A5D914F9334F}"/>
              </a:ext>
            </a:extLst>
          </p:cNvPr>
          <p:cNvSpPr>
            <a:spLocks noGrp="1"/>
          </p:cNvSpPr>
          <p:nvPr>
            <p:ph type="ctrTitle"/>
          </p:nvPr>
        </p:nvSpPr>
        <p:spPr>
          <a:xfrm>
            <a:off x="1444101" y="1311676"/>
            <a:ext cx="9144000" cy="2636667"/>
          </a:xfrm>
        </p:spPr>
        <p:txBody>
          <a:bodyPr>
            <a:normAutofit/>
          </a:bodyPr>
          <a:lstStyle/>
          <a:p>
            <a:r>
              <a:rPr lang="en-US" b="1" dirty="0">
                <a:ln w="22225">
                  <a:noFill/>
                </a:ln>
              </a:rPr>
              <a:t>Disaster at St. </a:t>
            </a:r>
            <a:r>
              <a:rPr lang="en-US" b="1" dirty="0" err="1">
                <a:ln w="22225">
                  <a:noFill/>
                </a:ln>
              </a:rPr>
              <a:t>Himark</a:t>
            </a:r>
            <a:r>
              <a:rPr lang="en-US" b="1" dirty="0">
                <a:ln w="22225">
                  <a:noFill/>
                </a:ln>
              </a:rPr>
              <a:t>!</a:t>
            </a:r>
            <a:br>
              <a:rPr lang="en-US" b="1" dirty="0">
                <a:ln w="22225">
                  <a:noFill/>
                </a:ln>
              </a:rPr>
            </a:br>
            <a:r>
              <a:rPr lang="en-US" b="1" dirty="0">
                <a:ln w="22225">
                  <a:noFill/>
                </a:ln>
              </a:rPr>
              <a:t>Project I: Crowdsourcing for Situational Awareness</a:t>
            </a:r>
          </a:p>
        </p:txBody>
      </p:sp>
      <p:sp>
        <p:nvSpPr>
          <p:cNvPr id="6" name="TextBox 5">
            <a:extLst>
              <a:ext uri="{FF2B5EF4-FFF2-40B4-BE49-F238E27FC236}">
                <a16:creationId xmlns:a16="http://schemas.microsoft.com/office/drawing/2014/main" id="{C1849109-8AEE-1309-5DEF-42436A69A93B}"/>
              </a:ext>
            </a:extLst>
          </p:cNvPr>
          <p:cNvSpPr txBox="1"/>
          <p:nvPr/>
        </p:nvSpPr>
        <p:spPr>
          <a:xfrm>
            <a:off x="88777" y="6578635"/>
            <a:ext cx="6116714" cy="261610"/>
          </a:xfrm>
          <a:prstGeom prst="rect">
            <a:avLst/>
          </a:prstGeom>
          <a:noFill/>
        </p:spPr>
        <p:txBody>
          <a:bodyPr wrap="square" rtlCol="0">
            <a:spAutoFit/>
          </a:bodyPr>
          <a:lstStyle/>
          <a:p>
            <a:r>
              <a:rPr lang="en-US" sz="1100" dirty="0">
                <a:solidFill>
                  <a:schemeClr val="accent3">
                    <a:lumMod val="75000"/>
                  </a:schemeClr>
                </a:solidFill>
              </a:rPr>
              <a:t>Background Image Credit: https://www.vecteezy.com/free-vector/epicenter</a:t>
            </a:r>
          </a:p>
        </p:txBody>
      </p:sp>
      <p:sp>
        <p:nvSpPr>
          <p:cNvPr id="8" name="TextBox 7">
            <a:extLst>
              <a:ext uri="{FF2B5EF4-FFF2-40B4-BE49-F238E27FC236}">
                <a16:creationId xmlns:a16="http://schemas.microsoft.com/office/drawing/2014/main" id="{1C75A3FA-480E-7C8E-55B9-329B3705E2FC}"/>
              </a:ext>
            </a:extLst>
          </p:cNvPr>
          <p:cNvSpPr txBox="1"/>
          <p:nvPr/>
        </p:nvSpPr>
        <p:spPr>
          <a:xfrm>
            <a:off x="3147134" y="4430377"/>
            <a:ext cx="6094520" cy="1115947"/>
          </a:xfrm>
          <a:prstGeom prst="rect">
            <a:avLst/>
          </a:prstGeom>
          <a:noFill/>
        </p:spPr>
        <p:txBody>
          <a:bodyPr wrap="square">
            <a:spAutoFit/>
          </a:bodyPr>
          <a:lstStyle/>
          <a:p>
            <a:pPr marL="0" marR="0" algn="ctr">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Isaac McPadden</a:t>
            </a:r>
          </a:p>
          <a:p>
            <a:pPr marL="0" marR="0" algn="ctr">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Data Science Capstone Final Project</a:t>
            </a:r>
          </a:p>
        </p:txBody>
      </p:sp>
    </p:spTree>
    <p:extLst>
      <p:ext uri="{BB962C8B-B14F-4D97-AF65-F5344CB8AC3E}">
        <p14:creationId xmlns:p14="http://schemas.microsoft.com/office/powerpoint/2010/main" val="855503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2174-C5A5-3C10-240F-DDBFD4EB205D}"/>
              </a:ext>
            </a:extLst>
          </p:cNvPr>
          <p:cNvSpPr>
            <a:spLocks noGrp="1"/>
          </p:cNvSpPr>
          <p:nvPr>
            <p:ph type="title"/>
          </p:nvPr>
        </p:nvSpPr>
        <p:spPr/>
        <p:txBody>
          <a:bodyPr/>
          <a:lstStyle/>
          <a:p>
            <a:r>
              <a:rPr lang="en-US" dirty="0"/>
              <a:t>Splines Primer</a:t>
            </a:r>
          </a:p>
        </p:txBody>
      </p:sp>
      <p:sp>
        <p:nvSpPr>
          <p:cNvPr id="3" name="Content Placeholder 2">
            <a:extLst>
              <a:ext uri="{FF2B5EF4-FFF2-40B4-BE49-F238E27FC236}">
                <a16:creationId xmlns:a16="http://schemas.microsoft.com/office/drawing/2014/main" id="{64D04B59-9AF2-F05C-AE23-C210950572CD}"/>
              </a:ext>
            </a:extLst>
          </p:cNvPr>
          <p:cNvSpPr>
            <a:spLocks noGrp="1"/>
          </p:cNvSpPr>
          <p:nvPr>
            <p:ph idx="1"/>
          </p:nvPr>
        </p:nvSpPr>
        <p:spPr/>
        <p:txBody>
          <a:bodyPr>
            <a:normAutofit fontScale="92500" lnSpcReduction="10000"/>
          </a:bodyPr>
          <a:lstStyle/>
          <a:p>
            <a:r>
              <a:rPr lang="en-US" dirty="0"/>
              <a:t>Cubic Splines are piecewise polynomial fits to scattered data</a:t>
            </a:r>
          </a:p>
          <a:p>
            <a:r>
              <a:rPr lang="en-US" dirty="0"/>
              <a:t>They are smooth and continuous</a:t>
            </a:r>
          </a:p>
          <a:p>
            <a:r>
              <a:rPr lang="en-US" dirty="0"/>
              <a:t>A good use for them in data science is interpolation that avoids overfitting</a:t>
            </a:r>
          </a:p>
          <a:p>
            <a:r>
              <a:rPr lang="en-US" dirty="0"/>
              <a:t>I used cubic splines for visualization of the time series data</a:t>
            </a:r>
          </a:p>
          <a:p>
            <a:r>
              <a:rPr lang="en-US" dirty="0"/>
              <a:t>For the splines to be useful, data were aggregated into 1-hour intervals instead of 5-minute intervals</a:t>
            </a:r>
          </a:p>
          <a:p>
            <a:endParaRPr lang="en-US" dirty="0"/>
          </a:p>
          <a:p>
            <a:r>
              <a:rPr lang="en-US" dirty="0"/>
              <a:t>Source: https://pythonnumericalmethods.berkeley.edu/notebooks/chapter17.03-Cubic-Spline-Interpolation.html</a:t>
            </a:r>
          </a:p>
        </p:txBody>
      </p:sp>
    </p:spTree>
    <p:extLst>
      <p:ext uri="{BB962C8B-B14F-4D97-AF65-F5344CB8AC3E}">
        <p14:creationId xmlns:p14="http://schemas.microsoft.com/office/powerpoint/2010/main" val="559182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703B-306E-56B4-8BAE-7552DDA0A52E}"/>
              </a:ext>
            </a:extLst>
          </p:cNvPr>
          <p:cNvSpPr>
            <a:spLocks noGrp="1"/>
          </p:cNvSpPr>
          <p:nvPr>
            <p:ph type="title"/>
          </p:nvPr>
        </p:nvSpPr>
        <p:spPr>
          <a:xfrm>
            <a:off x="838200" y="365125"/>
            <a:ext cx="4915631" cy="1325563"/>
          </a:xfrm>
        </p:spPr>
        <p:txBody>
          <a:bodyPr/>
          <a:lstStyle/>
          <a:p>
            <a:r>
              <a:rPr lang="en-US" dirty="0"/>
              <a:t>Shake Intensity </a:t>
            </a:r>
            <a:r>
              <a:rPr lang="en-US" dirty="0" err="1"/>
              <a:t>NaNs</a:t>
            </a:r>
            <a:r>
              <a:rPr lang="en-US" dirty="0"/>
              <a:t> Analysis</a:t>
            </a:r>
          </a:p>
        </p:txBody>
      </p:sp>
      <p:pic>
        <p:nvPicPr>
          <p:cNvPr id="5" name="Content Placeholder 4" descr="Graphical user interface, application, table&#10;&#10;Description automatically generated">
            <a:extLst>
              <a:ext uri="{FF2B5EF4-FFF2-40B4-BE49-F238E27FC236}">
                <a16:creationId xmlns:a16="http://schemas.microsoft.com/office/drawing/2014/main" id="{F996785D-77A5-A517-1F26-2E941B6A9F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7082" y="215341"/>
            <a:ext cx="3258722" cy="4217170"/>
          </a:xfrm>
        </p:spPr>
      </p:pic>
      <p:pic>
        <p:nvPicPr>
          <p:cNvPr id="7" name="Picture 6">
            <a:extLst>
              <a:ext uri="{FF2B5EF4-FFF2-40B4-BE49-F238E27FC236}">
                <a16:creationId xmlns:a16="http://schemas.microsoft.com/office/drawing/2014/main" id="{6E400986-EBBC-88C7-1594-3D84098FD1A1}"/>
              </a:ext>
            </a:extLst>
          </p:cNvPr>
          <p:cNvPicPr>
            <a:picLocks noChangeAspect="1"/>
          </p:cNvPicPr>
          <p:nvPr/>
        </p:nvPicPr>
        <p:blipFill rotWithShape="1">
          <a:blip r:embed="rId3"/>
          <a:srcRect b="10899"/>
          <a:stretch/>
        </p:blipFill>
        <p:spPr>
          <a:xfrm>
            <a:off x="5628441" y="2645547"/>
            <a:ext cx="6303123" cy="3017520"/>
          </a:xfrm>
          <a:prstGeom prst="rect">
            <a:avLst/>
          </a:prstGeom>
        </p:spPr>
      </p:pic>
      <p:sp>
        <p:nvSpPr>
          <p:cNvPr id="8" name="TextBox 7">
            <a:extLst>
              <a:ext uri="{FF2B5EF4-FFF2-40B4-BE49-F238E27FC236}">
                <a16:creationId xmlns:a16="http://schemas.microsoft.com/office/drawing/2014/main" id="{F27342A4-2636-8120-32EB-F6E7FAEE9699}"/>
              </a:ext>
            </a:extLst>
          </p:cNvPr>
          <p:cNvSpPr txBox="1"/>
          <p:nvPr/>
        </p:nvSpPr>
        <p:spPr>
          <a:xfrm>
            <a:off x="6096000" y="1318700"/>
            <a:ext cx="2246050" cy="923330"/>
          </a:xfrm>
          <a:prstGeom prst="rect">
            <a:avLst/>
          </a:prstGeom>
          <a:noFill/>
        </p:spPr>
        <p:txBody>
          <a:bodyPr wrap="square" rtlCol="0">
            <a:spAutoFit/>
          </a:bodyPr>
          <a:lstStyle/>
          <a:p>
            <a:r>
              <a:rPr lang="en-US" dirty="0"/>
              <a:t>The full page of all 19 locations takes up an 8.5 x 11 sheet</a:t>
            </a:r>
          </a:p>
        </p:txBody>
      </p:sp>
      <p:sp>
        <p:nvSpPr>
          <p:cNvPr id="9" name="TextBox 8">
            <a:extLst>
              <a:ext uri="{FF2B5EF4-FFF2-40B4-BE49-F238E27FC236}">
                <a16:creationId xmlns:a16="http://schemas.microsoft.com/office/drawing/2014/main" id="{B195BF49-3767-3A28-DED3-673A965AB32F}"/>
              </a:ext>
            </a:extLst>
          </p:cNvPr>
          <p:cNvSpPr txBox="1"/>
          <p:nvPr/>
        </p:nvSpPr>
        <p:spPr>
          <a:xfrm>
            <a:off x="1056443" y="1780365"/>
            <a:ext cx="4021584" cy="4431983"/>
          </a:xfrm>
          <a:prstGeom prst="rect">
            <a:avLst/>
          </a:prstGeom>
          <a:noFill/>
        </p:spPr>
        <p:txBody>
          <a:bodyPr wrap="square" rtlCol="0">
            <a:spAutoFit/>
          </a:bodyPr>
          <a:lstStyle/>
          <a:p>
            <a:pPr marL="285750" indent="-285750">
              <a:buFont typeface="Arial" panose="020B0604020202020204" pitchFamily="34" charset="0"/>
              <a:buChar char="•"/>
            </a:pPr>
            <a:r>
              <a:rPr lang="en-US" dirty="0"/>
              <a:t>Where the spline goes off the graph, there are many hours in a row with no </a:t>
            </a:r>
            <a:r>
              <a:rPr lang="en-US" dirty="0" err="1"/>
              <a:t>NaNs</a:t>
            </a:r>
            <a:r>
              <a:rPr lang="en-US" dirty="0"/>
              <a:t> (or no data due to power outage) recorded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Some locations have a spike in </a:t>
            </a:r>
            <a:r>
              <a:rPr lang="en-US" dirty="0" err="1"/>
              <a:t>NaNs</a:t>
            </a:r>
            <a:r>
              <a:rPr lang="en-US" dirty="0"/>
              <a:t> on the afternoon of April 6th. There is also a spike there in total reports counted</a:t>
            </a:r>
          </a:p>
          <a:p>
            <a:pPr marL="285750" indent="-285750">
              <a:buFont typeface="Arial" panose="020B0604020202020204" pitchFamily="34" charset="0"/>
              <a:buChar char="•"/>
            </a:pPr>
            <a:endParaRPr lang="en-US" baseline="30000" dirty="0"/>
          </a:p>
          <a:p>
            <a:pPr marL="285750" indent="-285750">
              <a:buFont typeface="Arial" panose="020B0604020202020204" pitchFamily="34" charset="0"/>
              <a:buChar char="•"/>
            </a:pPr>
            <a:r>
              <a:rPr lang="en-US" dirty="0"/>
              <a:t>For the most part, all locations have a small, nonzero amount of unreported shake intensities across all hours suggesting some people just skipped that reporting option when the earthquake was not ongoing or recent</a:t>
            </a:r>
          </a:p>
        </p:txBody>
      </p:sp>
      <p:cxnSp>
        <p:nvCxnSpPr>
          <p:cNvPr id="11" name="Straight Arrow Connector 10">
            <a:extLst>
              <a:ext uri="{FF2B5EF4-FFF2-40B4-BE49-F238E27FC236}">
                <a16:creationId xmlns:a16="http://schemas.microsoft.com/office/drawing/2014/main" id="{2FA12280-9E7A-925C-770E-9A88424DB6FE}"/>
              </a:ext>
            </a:extLst>
          </p:cNvPr>
          <p:cNvCxnSpPr/>
          <p:nvPr/>
        </p:nvCxnSpPr>
        <p:spPr>
          <a:xfrm>
            <a:off x="4465468" y="2867487"/>
            <a:ext cx="4687410" cy="194421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A23038A-5BDE-E05D-A5F4-54D6DA4E461D}"/>
              </a:ext>
            </a:extLst>
          </p:cNvPr>
          <p:cNvCxnSpPr>
            <a:cxnSpLocks/>
          </p:cNvCxnSpPr>
          <p:nvPr/>
        </p:nvCxnSpPr>
        <p:spPr>
          <a:xfrm>
            <a:off x="4626868" y="2736763"/>
            <a:ext cx="6115113" cy="214596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80E4721-BC2B-18B4-6EA7-9EFA580F381B}"/>
              </a:ext>
            </a:extLst>
          </p:cNvPr>
          <p:cNvCxnSpPr>
            <a:cxnSpLocks/>
          </p:cNvCxnSpPr>
          <p:nvPr/>
        </p:nvCxnSpPr>
        <p:spPr>
          <a:xfrm>
            <a:off x="4875320" y="2357047"/>
            <a:ext cx="3999016" cy="93105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C884376-014B-22E3-378D-01FD1062439E}"/>
              </a:ext>
            </a:extLst>
          </p:cNvPr>
          <p:cNvCxnSpPr>
            <a:cxnSpLocks/>
          </p:cNvCxnSpPr>
          <p:nvPr/>
        </p:nvCxnSpPr>
        <p:spPr>
          <a:xfrm>
            <a:off x="2915331" y="4030184"/>
            <a:ext cx="3999016" cy="93105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674F6D9-6F83-F6DF-941B-AB3E47B5AB94}"/>
              </a:ext>
            </a:extLst>
          </p:cNvPr>
          <p:cNvSpPr txBox="1"/>
          <p:nvPr/>
        </p:nvSpPr>
        <p:spPr>
          <a:xfrm>
            <a:off x="1056443" y="6142699"/>
            <a:ext cx="9294920" cy="646331"/>
          </a:xfrm>
          <a:prstGeom prst="rect">
            <a:avLst/>
          </a:prstGeom>
          <a:noFill/>
        </p:spPr>
        <p:txBody>
          <a:bodyPr wrap="square" rtlCol="0">
            <a:spAutoFit/>
          </a:bodyPr>
          <a:lstStyle/>
          <a:p>
            <a:pPr marL="285750" indent="-285750">
              <a:buFont typeface="Arial" panose="020B0604020202020204" pitchFamily="34" charset="0"/>
              <a:buChar char="•"/>
            </a:pPr>
            <a:r>
              <a:rPr lang="en-US"/>
              <a:t>Looking at the total number of reports and the shake intensities of the reports helps add context to the NaNs</a:t>
            </a:r>
            <a:endParaRPr lang="en-US" dirty="0"/>
          </a:p>
        </p:txBody>
      </p:sp>
    </p:spTree>
    <p:extLst>
      <p:ext uri="{BB962C8B-B14F-4D97-AF65-F5344CB8AC3E}">
        <p14:creationId xmlns:p14="http://schemas.microsoft.com/office/powerpoint/2010/main" val="394407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able&#10;&#10;Description automatically generated">
            <a:extLst>
              <a:ext uri="{FF2B5EF4-FFF2-40B4-BE49-F238E27FC236}">
                <a16:creationId xmlns:a16="http://schemas.microsoft.com/office/drawing/2014/main" id="{22409363-DD4B-0DD2-A2F9-FD0DD70788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5015" y="182291"/>
            <a:ext cx="2364112" cy="3059440"/>
          </a:xfrm>
          <a:prstGeom prst="rect">
            <a:avLst/>
          </a:prstGeom>
        </p:spPr>
      </p:pic>
      <p:pic>
        <p:nvPicPr>
          <p:cNvPr id="6" name="Picture 5">
            <a:extLst>
              <a:ext uri="{FF2B5EF4-FFF2-40B4-BE49-F238E27FC236}">
                <a16:creationId xmlns:a16="http://schemas.microsoft.com/office/drawing/2014/main" id="{AECF5F64-47EC-CE1B-34A6-DC422A7650EA}"/>
              </a:ext>
            </a:extLst>
          </p:cNvPr>
          <p:cNvPicPr>
            <a:picLocks noChangeAspect="1"/>
          </p:cNvPicPr>
          <p:nvPr/>
        </p:nvPicPr>
        <p:blipFill>
          <a:blip r:embed="rId3"/>
          <a:stretch>
            <a:fillRect/>
          </a:stretch>
        </p:blipFill>
        <p:spPr>
          <a:xfrm>
            <a:off x="383922" y="234750"/>
            <a:ext cx="7634770" cy="2357530"/>
          </a:xfrm>
          <a:prstGeom prst="rect">
            <a:avLst/>
          </a:prstGeom>
        </p:spPr>
      </p:pic>
      <p:pic>
        <p:nvPicPr>
          <p:cNvPr id="8" name="Picture 7" descr="Word&#10;&#10;Description automatically generated with low confidence">
            <a:extLst>
              <a:ext uri="{FF2B5EF4-FFF2-40B4-BE49-F238E27FC236}">
                <a16:creationId xmlns:a16="http://schemas.microsoft.com/office/drawing/2014/main" id="{CA01050F-7102-3211-3040-586D92F6A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5015" y="3626245"/>
            <a:ext cx="2364113" cy="3059440"/>
          </a:xfrm>
          <a:prstGeom prst="rect">
            <a:avLst/>
          </a:prstGeom>
        </p:spPr>
      </p:pic>
      <p:pic>
        <p:nvPicPr>
          <p:cNvPr id="10" name="Picture 9">
            <a:extLst>
              <a:ext uri="{FF2B5EF4-FFF2-40B4-BE49-F238E27FC236}">
                <a16:creationId xmlns:a16="http://schemas.microsoft.com/office/drawing/2014/main" id="{E0730F55-E8BF-9D91-19B7-A08115939856}"/>
              </a:ext>
            </a:extLst>
          </p:cNvPr>
          <p:cNvPicPr>
            <a:picLocks noChangeAspect="1"/>
          </p:cNvPicPr>
          <p:nvPr/>
        </p:nvPicPr>
        <p:blipFill>
          <a:blip r:embed="rId5"/>
          <a:stretch>
            <a:fillRect/>
          </a:stretch>
        </p:blipFill>
        <p:spPr>
          <a:xfrm>
            <a:off x="244719" y="4213193"/>
            <a:ext cx="7931615" cy="2472492"/>
          </a:xfrm>
          <a:prstGeom prst="rect">
            <a:avLst/>
          </a:prstGeom>
        </p:spPr>
      </p:pic>
      <p:sp>
        <p:nvSpPr>
          <p:cNvPr id="11" name="TextBox 10">
            <a:extLst>
              <a:ext uri="{FF2B5EF4-FFF2-40B4-BE49-F238E27FC236}">
                <a16:creationId xmlns:a16="http://schemas.microsoft.com/office/drawing/2014/main" id="{389E07FF-52BB-55AD-D801-660FCD5AEC0B}"/>
              </a:ext>
            </a:extLst>
          </p:cNvPr>
          <p:cNvSpPr txBox="1"/>
          <p:nvPr/>
        </p:nvSpPr>
        <p:spPr>
          <a:xfrm>
            <a:off x="2210730" y="2671078"/>
            <a:ext cx="3050219" cy="369332"/>
          </a:xfrm>
          <a:prstGeom prst="rect">
            <a:avLst/>
          </a:prstGeom>
          <a:noFill/>
        </p:spPr>
        <p:txBody>
          <a:bodyPr wrap="square" rtlCol="0">
            <a:spAutoFit/>
          </a:bodyPr>
          <a:lstStyle/>
          <a:p>
            <a:r>
              <a:rPr lang="en-US" dirty="0"/>
              <a:t>Spike in reports</a:t>
            </a:r>
          </a:p>
        </p:txBody>
      </p:sp>
      <p:cxnSp>
        <p:nvCxnSpPr>
          <p:cNvPr id="12" name="Straight Arrow Connector 11">
            <a:extLst>
              <a:ext uri="{FF2B5EF4-FFF2-40B4-BE49-F238E27FC236}">
                <a16:creationId xmlns:a16="http://schemas.microsoft.com/office/drawing/2014/main" id="{36D5414B-8DEA-ACB4-F85D-058660BBF521}"/>
              </a:ext>
            </a:extLst>
          </p:cNvPr>
          <p:cNvCxnSpPr>
            <a:cxnSpLocks/>
            <a:stCxn id="11" idx="1"/>
          </p:cNvCxnSpPr>
          <p:nvPr/>
        </p:nvCxnSpPr>
        <p:spPr>
          <a:xfrm flipH="1" flipV="1">
            <a:off x="1571348" y="2357047"/>
            <a:ext cx="639382" cy="4986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0383F46-DDE1-D7F3-F390-27C3937C3A20}"/>
              </a:ext>
            </a:extLst>
          </p:cNvPr>
          <p:cNvSpPr txBox="1"/>
          <p:nvPr/>
        </p:nvSpPr>
        <p:spPr>
          <a:xfrm>
            <a:off x="383922" y="3241731"/>
            <a:ext cx="5074328" cy="923330"/>
          </a:xfrm>
          <a:prstGeom prst="rect">
            <a:avLst/>
          </a:prstGeom>
          <a:noFill/>
        </p:spPr>
        <p:txBody>
          <a:bodyPr wrap="square" rtlCol="0">
            <a:spAutoFit/>
          </a:bodyPr>
          <a:lstStyle/>
          <a:p>
            <a:r>
              <a:rPr lang="en-US" dirty="0"/>
              <a:t>At the same time, shake intensity reports get fairly consistent.  This is when the first earthquake occurred</a:t>
            </a:r>
          </a:p>
        </p:txBody>
      </p:sp>
      <p:cxnSp>
        <p:nvCxnSpPr>
          <p:cNvPr id="17" name="Straight Arrow Connector 16">
            <a:extLst>
              <a:ext uri="{FF2B5EF4-FFF2-40B4-BE49-F238E27FC236}">
                <a16:creationId xmlns:a16="http://schemas.microsoft.com/office/drawing/2014/main" id="{4DFFDC3D-4B67-8F37-7F82-7136F489193B}"/>
              </a:ext>
            </a:extLst>
          </p:cNvPr>
          <p:cNvCxnSpPr>
            <a:cxnSpLocks/>
          </p:cNvCxnSpPr>
          <p:nvPr/>
        </p:nvCxnSpPr>
        <p:spPr>
          <a:xfrm flipH="1">
            <a:off x="1296140" y="4003829"/>
            <a:ext cx="124287" cy="228156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1BCA25D-D1D3-4722-DECB-2634B97CABA6}"/>
              </a:ext>
            </a:extLst>
          </p:cNvPr>
          <p:cNvCxnSpPr>
            <a:cxnSpLocks/>
          </p:cNvCxnSpPr>
          <p:nvPr/>
        </p:nvCxnSpPr>
        <p:spPr>
          <a:xfrm flipH="1">
            <a:off x="7679184" y="687467"/>
            <a:ext cx="124928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7F5B331-EF37-FCB9-D70C-204A6636A29A}"/>
              </a:ext>
            </a:extLst>
          </p:cNvPr>
          <p:cNvCxnSpPr>
            <a:cxnSpLocks/>
          </p:cNvCxnSpPr>
          <p:nvPr/>
        </p:nvCxnSpPr>
        <p:spPr>
          <a:xfrm flipH="1">
            <a:off x="7803472" y="4003829"/>
            <a:ext cx="1124998" cy="3906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860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703B-306E-56B4-8BAE-7552DDA0A52E}"/>
              </a:ext>
            </a:extLst>
          </p:cNvPr>
          <p:cNvSpPr>
            <a:spLocks noGrp="1"/>
          </p:cNvSpPr>
          <p:nvPr>
            <p:ph type="title"/>
          </p:nvPr>
        </p:nvSpPr>
        <p:spPr>
          <a:xfrm>
            <a:off x="168198" y="192018"/>
            <a:ext cx="8687540" cy="1325563"/>
          </a:xfrm>
        </p:spPr>
        <p:txBody>
          <a:bodyPr>
            <a:normAutofit/>
          </a:bodyPr>
          <a:lstStyle/>
          <a:p>
            <a:r>
              <a:rPr lang="en-US" sz="3600" dirty="0"/>
              <a:t>Continued Analysis</a:t>
            </a:r>
          </a:p>
        </p:txBody>
      </p:sp>
      <p:sp>
        <p:nvSpPr>
          <p:cNvPr id="3" name="Content Placeholder 2">
            <a:extLst>
              <a:ext uri="{FF2B5EF4-FFF2-40B4-BE49-F238E27FC236}">
                <a16:creationId xmlns:a16="http://schemas.microsoft.com/office/drawing/2014/main" id="{4027BC9D-E511-F834-DDCE-4CCCD4C3859E}"/>
              </a:ext>
            </a:extLst>
          </p:cNvPr>
          <p:cNvSpPr>
            <a:spLocks noGrp="1"/>
          </p:cNvSpPr>
          <p:nvPr>
            <p:ph idx="1"/>
          </p:nvPr>
        </p:nvSpPr>
        <p:spPr>
          <a:xfrm>
            <a:off x="305540" y="1253331"/>
            <a:ext cx="3502981" cy="4351338"/>
          </a:xfrm>
        </p:spPr>
        <p:txBody>
          <a:bodyPr>
            <a:normAutofit fontScale="70000" lnSpcReduction="20000"/>
          </a:bodyPr>
          <a:lstStyle/>
          <a:p>
            <a:r>
              <a:rPr lang="en-US" dirty="0"/>
              <a:t>Using some image processing tricks, I overlaid the measured shake map over the numbered and labeled neighborhoods</a:t>
            </a:r>
          </a:p>
          <a:p>
            <a:r>
              <a:rPr lang="en-US" dirty="0"/>
              <a:t>From this, you can see that area 1 was almost completely spared, area 3 and 4 were among the strongest hit, and area 2 was in the middle.</a:t>
            </a:r>
          </a:p>
          <a:p>
            <a:r>
              <a:rPr lang="en-US" dirty="0"/>
              <a:t>Rather than use the full 8.5 x 11 of graphs for analyzing damage reports, I will stick with the first four locations for this presentation</a:t>
            </a:r>
          </a:p>
          <a:p>
            <a:r>
              <a:rPr lang="en-US" dirty="0"/>
              <a:t>Actual analysis covered all of them</a:t>
            </a:r>
          </a:p>
        </p:txBody>
      </p:sp>
      <p:pic>
        <p:nvPicPr>
          <p:cNvPr id="5" name="Picture 4">
            <a:extLst>
              <a:ext uri="{FF2B5EF4-FFF2-40B4-BE49-F238E27FC236}">
                <a16:creationId xmlns:a16="http://schemas.microsoft.com/office/drawing/2014/main" id="{4FC6D632-3E39-4B11-D800-B4E78DC31F4E}"/>
              </a:ext>
            </a:extLst>
          </p:cNvPr>
          <p:cNvPicPr>
            <a:picLocks noChangeAspect="1"/>
          </p:cNvPicPr>
          <p:nvPr/>
        </p:nvPicPr>
        <p:blipFill>
          <a:blip r:embed="rId2"/>
          <a:stretch>
            <a:fillRect/>
          </a:stretch>
        </p:blipFill>
        <p:spPr>
          <a:xfrm>
            <a:off x="4224660" y="360693"/>
            <a:ext cx="7661800" cy="5984945"/>
          </a:xfrm>
          <a:prstGeom prst="rect">
            <a:avLst/>
          </a:prstGeom>
        </p:spPr>
      </p:pic>
    </p:spTree>
    <p:extLst>
      <p:ext uri="{BB962C8B-B14F-4D97-AF65-F5344CB8AC3E}">
        <p14:creationId xmlns:p14="http://schemas.microsoft.com/office/powerpoint/2010/main" val="151619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703B-306E-56B4-8BAE-7552DDA0A52E}"/>
              </a:ext>
            </a:extLst>
          </p:cNvPr>
          <p:cNvSpPr>
            <a:spLocks noGrp="1"/>
          </p:cNvSpPr>
          <p:nvPr>
            <p:ph type="title"/>
          </p:nvPr>
        </p:nvSpPr>
        <p:spPr/>
        <p:txBody>
          <a:bodyPr/>
          <a:lstStyle/>
          <a:p>
            <a:r>
              <a:rPr lang="en-US" dirty="0"/>
              <a:t>Damage Report Analysis</a:t>
            </a:r>
          </a:p>
        </p:txBody>
      </p:sp>
      <p:sp>
        <p:nvSpPr>
          <p:cNvPr id="3" name="Content Placeholder 2">
            <a:extLst>
              <a:ext uri="{FF2B5EF4-FFF2-40B4-BE49-F238E27FC236}">
                <a16:creationId xmlns:a16="http://schemas.microsoft.com/office/drawing/2014/main" id="{4027BC9D-E511-F834-DDCE-4CCCD4C3859E}"/>
              </a:ext>
            </a:extLst>
          </p:cNvPr>
          <p:cNvSpPr>
            <a:spLocks noGrp="1"/>
          </p:cNvSpPr>
          <p:nvPr>
            <p:ph idx="1"/>
          </p:nvPr>
        </p:nvSpPr>
        <p:spPr>
          <a:xfrm>
            <a:off x="838200" y="1479366"/>
            <a:ext cx="10515600" cy="1949634"/>
          </a:xfrm>
        </p:spPr>
        <p:txBody>
          <a:bodyPr>
            <a:normAutofit fontScale="85000" lnSpcReduction="10000"/>
          </a:bodyPr>
          <a:lstStyle/>
          <a:p>
            <a:r>
              <a:rPr lang="en-US" dirty="0"/>
              <a:t>Hourly damage reports are on a scale of 0 to 10</a:t>
            </a:r>
          </a:p>
          <a:p>
            <a:r>
              <a:rPr lang="en-US" dirty="0"/>
              <a:t>The median value for the hour is shown</a:t>
            </a:r>
          </a:p>
          <a:p>
            <a:r>
              <a:rPr lang="en-US" dirty="0"/>
              <a:t>This is because some hours have very few reports and it rules out extremes from overly stoic or anxious people</a:t>
            </a:r>
          </a:p>
          <a:p>
            <a:r>
              <a:rPr lang="en-US" dirty="0"/>
              <a:t>Also, the shapes are comparable anyway and the median gives whole numbers</a:t>
            </a:r>
          </a:p>
        </p:txBody>
      </p:sp>
      <p:pic>
        <p:nvPicPr>
          <p:cNvPr id="7" name="Picture 6">
            <a:extLst>
              <a:ext uri="{FF2B5EF4-FFF2-40B4-BE49-F238E27FC236}">
                <a16:creationId xmlns:a16="http://schemas.microsoft.com/office/drawing/2014/main" id="{226DE48E-0567-AD82-D61F-D303012F4BA7}"/>
              </a:ext>
            </a:extLst>
          </p:cNvPr>
          <p:cNvPicPr>
            <a:picLocks noChangeAspect="1"/>
          </p:cNvPicPr>
          <p:nvPr/>
        </p:nvPicPr>
        <p:blipFill>
          <a:blip r:embed="rId2"/>
          <a:stretch>
            <a:fillRect/>
          </a:stretch>
        </p:blipFill>
        <p:spPr>
          <a:xfrm>
            <a:off x="409851" y="4227329"/>
            <a:ext cx="5543607" cy="1831370"/>
          </a:xfrm>
          <a:prstGeom prst="rect">
            <a:avLst/>
          </a:prstGeom>
        </p:spPr>
      </p:pic>
      <p:pic>
        <p:nvPicPr>
          <p:cNvPr id="19" name="Picture 18">
            <a:extLst>
              <a:ext uri="{FF2B5EF4-FFF2-40B4-BE49-F238E27FC236}">
                <a16:creationId xmlns:a16="http://schemas.microsoft.com/office/drawing/2014/main" id="{AFC23420-526E-AE3B-86E4-EBDD256FA689}"/>
              </a:ext>
            </a:extLst>
          </p:cNvPr>
          <p:cNvPicPr>
            <a:picLocks noChangeAspect="1"/>
          </p:cNvPicPr>
          <p:nvPr/>
        </p:nvPicPr>
        <p:blipFill>
          <a:blip r:embed="rId3"/>
          <a:stretch>
            <a:fillRect/>
          </a:stretch>
        </p:blipFill>
        <p:spPr>
          <a:xfrm>
            <a:off x="6096000" y="4227329"/>
            <a:ext cx="5870497" cy="1831370"/>
          </a:xfrm>
          <a:prstGeom prst="rect">
            <a:avLst/>
          </a:prstGeom>
        </p:spPr>
      </p:pic>
      <p:sp>
        <p:nvSpPr>
          <p:cNvPr id="20" name="TextBox 19">
            <a:extLst>
              <a:ext uri="{FF2B5EF4-FFF2-40B4-BE49-F238E27FC236}">
                <a16:creationId xmlns:a16="http://schemas.microsoft.com/office/drawing/2014/main" id="{8BF8C911-0AF2-EB64-0B86-E5AEB7F9DF75}"/>
              </a:ext>
            </a:extLst>
          </p:cNvPr>
          <p:cNvSpPr txBox="1"/>
          <p:nvPr/>
        </p:nvSpPr>
        <p:spPr>
          <a:xfrm>
            <a:off x="6096000" y="3816628"/>
            <a:ext cx="4944862" cy="369332"/>
          </a:xfrm>
          <a:prstGeom prst="rect">
            <a:avLst/>
          </a:prstGeom>
          <a:noFill/>
        </p:spPr>
        <p:txBody>
          <a:bodyPr wrap="square" rtlCol="0">
            <a:spAutoFit/>
          </a:bodyPr>
          <a:lstStyle/>
          <a:p>
            <a:r>
              <a:rPr lang="en-US" dirty="0"/>
              <a:t>Mean Shake Intensities</a:t>
            </a:r>
          </a:p>
        </p:txBody>
      </p:sp>
      <p:sp>
        <p:nvSpPr>
          <p:cNvPr id="21" name="TextBox 20">
            <a:extLst>
              <a:ext uri="{FF2B5EF4-FFF2-40B4-BE49-F238E27FC236}">
                <a16:creationId xmlns:a16="http://schemas.microsoft.com/office/drawing/2014/main" id="{C7750EAE-84CB-75E4-D6FD-ED67F3BFB486}"/>
              </a:ext>
            </a:extLst>
          </p:cNvPr>
          <p:cNvSpPr txBox="1"/>
          <p:nvPr/>
        </p:nvSpPr>
        <p:spPr>
          <a:xfrm>
            <a:off x="422058" y="3790529"/>
            <a:ext cx="4944862" cy="369332"/>
          </a:xfrm>
          <a:prstGeom prst="rect">
            <a:avLst/>
          </a:prstGeom>
          <a:noFill/>
        </p:spPr>
        <p:txBody>
          <a:bodyPr wrap="square" rtlCol="0">
            <a:spAutoFit/>
          </a:bodyPr>
          <a:lstStyle/>
          <a:p>
            <a:r>
              <a:rPr lang="en-US" dirty="0"/>
              <a:t>Median Shake Intensities</a:t>
            </a:r>
          </a:p>
        </p:txBody>
      </p:sp>
    </p:spTree>
    <p:extLst>
      <p:ext uri="{BB962C8B-B14F-4D97-AF65-F5344CB8AC3E}">
        <p14:creationId xmlns:p14="http://schemas.microsoft.com/office/powerpoint/2010/main" val="3297345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6DE48E-0567-AD82-D61F-D303012F4BA7}"/>
              </a:ext>
            </a:extLst>
          </p:cNvPr>
          <p:cNvPicPr>
            <a:picLocks noChangeAspect="1"/>
          </p:cNvPicPr>
          <p:nvPr/>
        </p:nvPicPr>
        <p:blipFill>
          <a:blip r:embed="rId3"/>
          <a:stretch>
            <a:fillRect/>
          </a:stretch>
        </p:blipFill>
        <p:spPr>
          <a:xfrm>
            <a:off x="735466" y="349838"/>
            <a:ext cx="10515600" cy="3473903"/>
          </a:xfrm>
          <a:prstGeom prst="rect">
            <a:avLst/>
          </a:prstGeom>
        </p:spPr>
      </p:pic>
      <p:sp>
        <p:nvSpPr>
          <p:cNvPr id="5" name="Content Placeholder 4">
            <a:extLst>
              <a:ext uri="{FF2B5EF4-FFF2-40B4-BE49-F238E27FC236}">
                <a16:creationId xmlns:a16="http://schemas.microsoft.com/office/drawing/2014/main" id="{73F52AA6-B146-A1A8-4BC3-AF791D61C7CE}"/>
              </a:ext>
            </a:extLst>
          </p:cNvPr>
          <p:cNvSpPr>
            <a:spLocks noGrp="1"/>
          </p:cNvSpPr>
          <p:nvPr>
            <p:ph idx="1"/>
          </p:nvPr>
        </p:nvSpPr>
        <p:spPr>
          <a:xfrm>
            <a:off x="838200" y="4083727"/>
            <a:ext cx="10515600" cy="2672180"/>
          </a:xfrm>
        </p:spPr>
        <p:txBody>
          <a:bodyPr>
            <a:normAutofit fontScale="85000" lnSpcReduction="20000"/>
          </a:bodyPr>
          <a:lstStyle/>
          <a:p>
            <a:r>
              <a:rPr lang="en-US" dirty="0"/>
              <a:t>Location 1 has low shake intensity the whole time, with consistent reports of intensity level 1 around hour 55 with a possible power/internet outage at hour 84</a:t>
            </a:r>
          </a:p>
          <a:p>
            <a:r>
              <a:rPr lang="en-US" dirty="0"/>
              <a:t>Location 3 has low shake intensity around hour 15, then middle intensity shaking at around hour 55.  There is an outage from hours 59 to 72 and from around hours 86 to 108.  Late reports arrive all at once at hour 73, 86, and 108</a:t>
            </a:r>
          </a:p>
          <a:p>
            <a:r>
              <a:rPr lang="en-US" dirty="0"/>
              <a:t>Location 2 and 4 report low and mid level shaking around hour 55.  There isn’t an outage covering the entirety of each neighborhood, but areas seem to be reporting shaking data late between hours 86 and 96.  Likely this is smaller areas within the neighborhoods getting power/internet restored</a:t>
            </a:r>
          </a:p>
        </p:txBody>
      </p:sp>
    </p:spTree>
    <p:extLst>
      <p:ext uri="{BB962C8B-B14F-4D97-AF65-F5344CB8AC3E}">
        <p14:creationId xmlns:p14="http://schemas.microsoft.com/office/powerpoint/2010/main" val="953681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703B-306E-56B4-8BAE-7552DDA0A5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27BC9D-E511-F834-DDCE-4CCCD4C3859E}"/>
              </a:ext>
            </a:extLst>
          </p:cNvPr>
          <p:cNvSpPr>
            <a:spLocks noGrp="1"/>
          </p:cNvSpPr>
          <p:nvPr>
            <p:ph idx="1"/>
          </p:nvPr>
        </p:nvSpPr>
        <p:spPr>
          <a:xfrm>
            <a:off x="7313640" y="233038"/>
            <a:ext cx="4478866" cy="6444383"/>
          </a:xfrm>
        </p:spPr>
        <p:txBody>
          <a:bodyPr/>
          <a:lstStyle/>
          <a:p>
            <a:r>
              <a:rPr lang="en-US" dirty="0"/>
              <a:t>Similar patterns occur in the reports of the damage types</a:t>
            </a:r>
          </a:p>
          <a:p>
            <a:r>
              <a:rPr lang="en-US" dirty="0"/>
              <a:t>People are reporting damage before either of the earthquakes happen</a:t>
            </a:r>
          </a:p>
        </p:txBody>
      </p:sp>
      <p:pic>
        <p:nvPicPr>
          <p:cNvPr id="4" name="Picture 3">
            <a:extLst>
              <a:ext uri="{FF2B5EF4-FFF2-40B4-BE49-F238E27FC236}">
                <a16:creationId xmlns:a16="http://schemas.microsoft.com/office/drawing/2014/main" id="{81EAC728-A10D-FDFC-B9D1-6175CDB4A016}"/>
              </a:ext>
            </a:extLst>
          </p:cNvPr>
          <p:cNvPicPr>
            <a:picLocks noChangeAspect="1"/>
          </p:cNvPicPr>
          <p:nvPr/>
        </p:nvPicPr>
        <p:blipFill>
          <a:blip r:embed="rId2"/>
          <a:stretch>
            <a:fillRect/>
          </a:stretch>
        </p:blipFill>
        <p:spPr>
          <a:xfrm>
            <a:off x="395767" y="90799"/>
            <a:ext cx="6921600" cy="2206887"/>
          </a:xfrm>
          <a:prstGeom prst="rect">
            <a:avLst/>
          </a:prstGeom>
        </p:spPr>
      </p:pic>
      <p:pic>
        <p:nvPicPr>
          <p:cNvPr id="5" name="Picture 4">
            <a:extLst>
              <a:ext uri="{FF2B5EF4-FFF2-40B4-BE49-F238E27FC236}">
                <a16:creationId xmlns:a16="http://schemas.microsoft.com/office/drawing/2014/main" id="{435A4F4A-CEDA-10F6-2DBE-AD88740ABF7E}"/>
              </a:ext>
            </a:extLst>
          </p:cNvPr>
          <p:cNvPicPr>
            <a:picLocks noChangeAspect="1"/>
          </p:cNvPicPr>
          <p:nvPr/>
        </p:nvPicPr>
        <p:blipFill>
          <a:blip r:embed="rId3"/>
          <a:stretch>
            <a:fillRect/>
          </a:stretch>
        </p:blipFill>
        <p:spPr>
          <a:xfrm>
            <a:off x="399494" y="2388486"/>
            <a:ext cx="6917873" cy="2081028"/>
          </a:xfrm>
          <a:prstGeom prst="rect">
            <a:avLst/>
          </a:prstGeom>
        </p:spPr>
      </p:pic>
      <p:pic>
        <p:nvPicPr>
          <p:cNvPr id="6" name="Picture 5">
            <a:extLst>
              <a:ext uri="{FF2B5EF4-FFF2-40B4-BE49-F238E27FC236}">
                <a16:creationId xmlns:a16="http://schemas.microsoft.com/office/drawing/2014/main" id="{50B59EA8-044C-0C03-8A28-AD7DCB0594FF}"/>
              </a:ext>
            </a:extLst>
          </p:cNvPr>
          <p:cNvPicPr>
            <a:picLocks noChangeAspect="1"/>
          </p:cNvPicPr>
          <p:nvPr/>
        </p:nvPicPr>
        <p:blipFill>
          <a:blip r:embed="rId4"/>
          <a:stretch>
            <a:fillRect/>
          </a:stretch>
        </p:blipFill>
        <p:spPr>
          <a:xfrm>
            <a:off x="395767" y="4560314"/>
            <a:ext cx="6917873" cy="2117108"/>
          </a:xfrm>
          <a:prstGeom prst="rect">
            <a:avLst/>
          </a:prstGeom>
        </p:spPr>
      </p:pic>
    </p:spTree>
    <p:extLst>
      <p:ext uri="{BB962C8B-B14F-4D97-AF65-F5344CB8AC3E}">
        <p14:creationId xmlns:p14="http://schemas.microsoft.com/office/powerpoint/2010/main" val="3678625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980318-2E92-BEF8-FFA3-E97E1DEA7158}"/>
              </a:ext>
            </a:extLst>
          </p:cNvPr>
          <p:cNvPicPr>
            <a:picLocks noChangeAspect="1"/>
          </p:cNvPicPr>
          <p:nvPr/>
        </p:nvPicPr>
        <p:blipFill>
          <a:blip r:embed="rId2"/>
          <a:stretch>
            <a:fillRect/>
          </a:stretch>
        </p:blipFill>
        <p:spPr>
          <a:xfrm>
            <a:off x="258932" y="430435"/>
            <a:ext cx="8442664" cy="2824754"/>
          </a:xfrm>
          <a:prstGeom prst="rect">
            <a:avLst/>
          </a:prstGeom>
        </p:spPr>
      </p:pic>
      <p:pic>
        <p:nvPicPr>
          <p:cNvPr id="7" name="Picture 6">
            <a:extLst>
              <a:ext uri="{FF2B5EF4-FFF2-40B4-BE49-F238E27FC236}">
                <a16:creationId xmlns:a16="http://schemas.microsoft.com/office/drawing/2014/main" id="{4F502945-092E-E22F-AD1A-2D424456ADA8}"/>
              </a:ext>
            </a:extLst>
          </p:cNvPr>
          <p:cNvPicPr>
            <a:picLocks noChangeAspect="1"/>
          </p:cNvPicPr>
          <p:nvPr/>
        </p:nvPicPr>
        <p:blipFill>
          <a:blip r:embed="rId3"/>
          <a:stretch>
            <a:fillRect/>
          </a:stretch>
        </p:blipFill>
        <p:spPr>
          <a:xfrm>
            <a:off x="258932" y="3653456"/>
            <a:ext cx="8442664" cy="2774109"/>
          </a:xfrm>
          <a:prstGeom prst="rect">
            <a:avLst/>
          </a:prstGeom>
        </p:spPr>
      </p:pic>
      <p:sp>
        <p:nvSpPr>
          <p:cNvPr id="8" name="Content Placeholder 2">
            <a:extLst>
              <a:ext uri="{FF2B5EF4-FFF2-40B4-BE49-F238E27FC236}">
                <a16:creationId xmlns:a16="http://schemas.microsoft.com/office/drawing/2014/main" id="{1197A5BD-6AFD-3EAC-5DFF-B54ED6345B99}"/>
              </a:ext>
            </a:extLst>
          </p:cNvPr>
          <p:cNvSpPr>
            <a:spLocks noGrp="1"/>
          </p:cNvSpPr>
          <p:nvPr>
            <p:ph idx="1"/>
          </p:nvPr>
        </p:nvSpPr>
        <p:spPr>
          <a:xfrm>
            <a:off x="8886548" y="284085"/>
            <a:ext cx="2905958" cy="6393336"/>
          </a:xfrm>
        </p:spPr>
        <p:txBody>
          <a:bodyPr>
            <a:normAutofit/>
          </a:bodyPr>
          <a:lstStyle/>
          <a:p>
            <a:r>
              <a:rPr lang="en-US" sz="2000" dirty="0"/>
              <a:t>Neighborhoods 1 and 3 have a lot more medical facilities damage reports than Neighborhoods 2 and 4.  This is because Neighborhoods 2 and 4 don’t have hospitals so they are likely reports from people near bordering neighborhoods with medical facilities that have damage</a:t>
            </a:r>
          </a:p>
        </p:txBody>
      </p:sp>
    </p:spTree>
    <p:extLst>
      <p:ext uri="{BB962C8B-B14F-4D97-AF65-F5344CB8AC3E}">
        <p14:creationId xmlns:p14="http://schemas.microsoft.com/office/powerpoint/2010/main" val="3046946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703B-306E-56B4-8BAE-7552DDA0A52E}"/>
              </a:ext>
            </a:extLst>
          </p:cNvPr>
          <p:cNvSpPr>
            <a:spLocks noGrp="1"/>
          </p:cNvSpPr>
          <p:nvPr>
            <p:ph type="title"/>
          </p:nvPr>
        </p:nvSpPr>
        <p:spPr/>
        <p:txBody>
          <a:bodyPr/>
          <a:lstStyle/>
          <a:p>
            <a:r>
              <a:rPr lang="en-US" dirty="0"/>
              <a:t>Insights From Damage Reports</a:t>
            </a:r>
          </a:p>
        </p:txBody>
      </p:sp>
      <p:sp>
        <p:nvSpPr>
          <p:cNvPr id="3" name="Content Placeholder 2">
            <a:extLst>
              <a:ext uri="{FF2B5EF4-FFF2-40B4-BE49-F238E27FC236}">
                <a16:creationId xmlns:a16="http://schemas.microsoft.com/office/drawing/2014/main" id="{4027BC9D-E511-F834-DDCE-4CCCD4C3859E}"/>
              </a:ext>
            </a:extLst>
          </p:cNvPr>
          <p:cNvSpPr>
            <a:spLocks noGrp="1"/>
          </p:cNvSpPr>
          <p:nvPr>
            <p:ph idx="1"/>
          </p:nvPr>
        </p:nvSpPr>
        <p:spPr>
          <a:xfrm>
            <a:off x="776056" y="1577050"/>
            <a:ext cx="10515600" cy="4351338"/>
          </a:xfrm>
        </p:spPr>
        <p:txBody>
          <a:bodyPr>
            <a:normAutofit fontScale="85000" lnSpcReduction="20000"/>
          </a:bodyPr>
          <a:lstStyle/>
          <a:p>
            <a:r>
              <a:rPr lang="en-US" dirty="0"/>
              <a:t>People are reporting damage before the earthquakes happened so urgency assessment needs to consider a change in before and after</a:t>
            </a:r>
          </a:p>
          <a:p>
            <a:r>
              <a:rPr lang="en-US" dirty="0"/>
              <a:t>The earthquakes happened days ago and data from during the quake took over a day to arrive.  Assessing current urgency of damage will need to consider only the most recent damage reports.</a:t>
            </a:r>
          </a:p>
          <a:p>
            <a:r>
              <a:rPr lang="en-US" dirty="0"/>
              <a:t>For future quakes, this system can be deployed shortly after the quake for more useful emergency response direction</a:t>
            </a:r>
          </a:p>
          <a:p>
            <a:r>
              <a:rPr lang="en-US" dirty="0"/>
              <a:t>Some areas of the city had roadwork, drainage work, powerline work, and other types of construction before the earthquake.  By considering the change in damage reports over the period, the urgency should add more significance to new damage</a:t>
            </a:r>
          </a:p>
          <a:p>
            <a:r>
              <a:rPr lang="en-US" dirty="0"/>
              <a:t>The truthfulness of reports can be evaluated by comparing reported shake intensity in a neighborhood to the measured shake intensity from the shake map overlaid on the neighborhood map.</a:t>
            </a:r>
          </a:p>
        </p:txBody>
      </p:sp>
    </p:spTree>
    <p:extLst>
      <p:ext uri="{BB962C8B-B14F-4D97-AF65-F5344CB8AC3E}">
        <p14:creationId xmlns:p14="http://schemas.microsoft.com/office/powerpoint/2010/main" val="3641107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703B-306E-56B4-8BAE-7552DDA0A52E}"/>
              </a:ext>
            </a:extLst>
          </p:cNvPr>
          <p:cNvSpPr>
            <a:spLocks noGrp="1"/>
          </p:cNvSpPr>
          <p:nvPr>
            <p:ph type="title"/>
          </p:nvPr>
        </p:nvSpPr>
        <p:spPr/>
        <p:txBody>
          <a:bodyPr/>
          <a:lstStyle/>
          <a:p>
            <a:r>
              <a:rPr lang="en-US" dirty="0"/>
              <a:t>Urgency Evaluation</a:t>
            </a:r>
          </a:p>
        </p:txBody>
      </p:sp>
      <p:sp>
        <p:nvSpPr>
          <p:cNvPr id="3" name="Content Placeholder 2">
            <a:extLst>
              <a:ext uri="{FF2B5EF4-FFF2-40B4-BE49-F238E27FC236}">
                <a16:creationId xmlns:a16="http://schemas.microsoft.com/office/drawing/2014/main" id="{4027BC9D-E511-F834-DDCE-4CCCD4C3859E}"/>
              </a:ext>
            </a:extLst>
          </p:cNvPr>
          <p:cNvSpPr>
            <a:spLocks noGrp="1"/>
          </p:cNvSpPr>
          <p:nvPr>
            <p:ph idx="1"/>
          </p:nvPr>
        </p:nvSpPr>
        <p:spPr>
          <a:xfrm>
            <a:off x="838200" y="1825625"/>
            <a:ext cx="10515600" cy="4930282"/>
          </a:xfrm>
        </p:spPr>
        <p:txBody>
          <a:bodyPr>
            <a:normAutofit/>
          </a:bodyPr>
          <a:lstStyle/>
          <a:p>
            <a:r>
              <a:rPr lang="en-US" dirty="0"/>
              <a:t>Damage urgency was evaluated by taking the </a:t>
            </a:r>
            <a:r>
              <a:rPr lang="en-US" u="sng" dirty="0"/>
              <a:t>mean</a:t>
            </a:r>
            <a:r>
              <a:rPr lang="en-US" dirty="0"/>
              <a:t> of the last 12 hours of median damage reports.  This value is </a:t>
            </a:r>
            <a:r>
              <a:rPr lang="en-US" b="1" dirty="0"/>
              <a:t>current mean damage</a:t>
            </a:r>
          </a:p>
          <a:p>
            <a:r>
              <a:rPr lang="en-US" dirty="0"/>
              <a:t>From that, </a:t>
            </a:r>
            <a:r>
              <a:rPr lang="en-US" u="sng" dirty="0"/>
              <a:t>subtract the mean</a:t>
            </a:r>
            <a:r>
              <a:rPr lang="en-US" dirty="0"/>
              <a:t> of the first 48 hours of median damage reports to get the </a:t>
            </a:r>
            <a:r>
              <a:rPr lang="en-US" b="1" dirty="0"/>
              <a:t>change in damage</a:t>
            </a:r>
            <a:r>
              <a:rPr lang="en-US" dirty="0"/>
              <a:t>.</a:t>
            </a:r>
          </a:p>
          <a:p>
            <a:r>
              <a:rPr lang="en-US" b="1" dirty="0"/>
              <a:t>Adjusted damage </a:t>
            </a:r>
            <a:r>
              <a:rPr lang="en-US" dirty="0"/>
              <a:t>is </a:t>
            </a:r>
            <a:r>
              <a:rPr lang="en-US" b="1" dirty="0"/>
              <a:t>current mean damage</a:t>
            </a:r>
            <a:r>
              <a:rPr lang="en-US" dirty="0"/>
              <a:t>*(1+</a:t>
            </a:r>
            <a:r>
              <a:rPr lang="en-US" b="1" dirty="0"/>
              <a:t>change in damage</a:t>
            </a:r>
            <a:r>
              <a:rPr lang="en-US" dirty="0"/>
              <a:t>)</a:t>
            </a:r>
          </a:p>
          <a:p>
            <a:r>
              <a:rPr lang="en-US" b="1" dirty="0"/>
              <a:t>Max Measured Shake </a:t>
            </a:r>
            <a:r>
              <a:rPr lang="en-US" dirty="0"/>
              <a:t>is added to </a:t>
            </a:r>
            <a:r>
              <a:rPr lang="en-US" b="1" dirty="0"/>
              <a:t>Adjusted Damage </a:t>
            </a:r>
            <a:r>
              <a:rPr lang="en-US" dirty="0"/>
              <a:t>to get </a:t>
            </a:r>
            <a:r>
              <a:rPr lang="en-US" b="1" dirty="0"/>
              <a:t>Base Urgency</a:t>
            </a:r>
          </a:p>
          <a:p>
            <a:r>
              <a:rPr lang="en-US" dirty="0"/>
              <a:t>For roads and bridges damage, 2 is added to </a:t>
            </a:r>
            <a:r>
              <a:rPr lang="en-US" b="1" dirty="0"/>
              <a:t>Base Urgency </a:t>
            </a:r>
            <a:r>
              <a:rPr lang="en-US" dirty="0"/>
              <a:t>if the neighborhood has road access to the mainland</a:t>
            </a:r>
            <a:endParaRPr lang="en-US" b="1" dirty="0"/>
          </a:p>
        </p:txBody>
      </p:sp>
      <p:pic>
        <p:nvPicPr>
          <p:cNvPr id="5" name="Picture 4">
            <a:extLst>
              <a:ext uri="{FF2B5EF4-FFF2-40B4-BE49-F238E27FC236}">
                <a16:creationId xmlns:a16="http://schemas.microsoft.com/office/drawing/2014/main" id="{EAA37D86-86A7-CF41-0D8E-3BFDF5535428}"/>
              </a:ext>
            </a:extLst>
          </p:cNvPr>
          <p:cNvPicPr>
            <a:picLocks noChangeAspect="1"/>
          </p:cNvPicPr>
          <p:nvPr/>
        </p:nvPicPr>
        <p:blipFill rotWithShape="1">
          <a:blip r:embed="rId2"/>
          <a:srcRect l="3795" t="31527" r="49139" b="37525"/>
          <a:stretch/>
        </p:blipFill>
        <p:spPr>
          <a:xfrm>
            <a:off x="5681708" y="258961"/>
            <a:ext cx="5672091" cy="1247860"/>
          </a:xfrm>
          <a:prstGeom prst="rect">
            <a:avLst/>
          </a:prstGeom>
        </p:spPr>
      </p:pic>
      <p:sp>
        <p:nvSpPr>
          <p:cNvPr id="6" name="Rectangle 5">
            <a:extLst>
              <a:ext uri="{FF2B5EF4-FFF2-40B4-BE49-F238E27FC236}">
                <a16:creationId xmlns:a16="http://schemas.microsoft.com/office/drawing/2014/main" id="{7D473B06-CAF6-02A6-E191-E4347E1A77C5}"/>
              </a:ext>
            </a:extLst>
          </p:cNvPr>
          <p:cNvSpPr/>
          <p:nvPr/>
        </p:nvSpPr>
        <p:spPr>
          <a:xfrm>
            <a:off x="6095999" y="585489"/>
            <a:ext cx="2062579" cy="5948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5C28770-9B0F-48D4-A109-97CBE6EE83FF}"/>
              </a:ext>
            </a:extLst>
          </p:cNvPr>
          <p:cNvSpPr/>
          <p:nvPr/>
        </p:nvSpPr>
        <p:spPr>
          <a:xfrm>
            <a:off x="10591060" y="585489"/>
            <a:ext cx="498628" cy="5948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90F8F04-4DBB-DB66-5530-9D66341556E1}"/>
              </a:ext>
            </a:extLst>
          </p:cNvPr>
          <p:cNvCxnSpPr>
            <a:cxnSpLocks/>
          </p:cNvCxnSpPr>
          <p:nvPr/>
        </p:nvCxnSpPr>
        <p:spPr>
          <a:xfrm flipV="1">
            <a:off x="8495930" y="1180292"/>
            <a:ext cx="2024109" cy="86157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8523871-DAD5-A762-56D9-D4A11AA1BE4C}"/>
              </a:ext>
            </a:extLst>
          </p:cNvPr>
          <p:cNvCxnSpPr>
            <a:cxnSpLocks/>
          </p:cNvCxnSpPr>
          <p:nvPr/>
        </p:nvCxnSpPr>
        <p:spPr>
          <a:xfrm flipV="1">
            <a:off x="5317724" y="1256190"/>
            <a:ext cx="694308" cy="16112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4624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5357-5BC8-1A57-66D6-F223786AC5CB}"/>
              </a:ext>
            </a:extLst>
          </p:cNvPr>
          <p:cNvSpPr>
            <a:spLocks noGrp="1"/>
          </p:cNvSpPr>
          <p:nvPr>
            <p:ph type="title"/>
          </p:nvPr>
        </p:nvSpPr>
        <p:spPr/>
        <p:txBody>
          <a:bodyPr/>
          <a:lstStyle/>
          <a:p>
            <a:r>
              <a:rPr lang="en-US" dirty="0"/>
              <a:t>About St. </a:t>
            </a:r>
            <a:r>
              <a:rPr lang="en-US" dirty="0" err="1"/>
              <a:t>Himark</a:t>
            </a:r>
            <a:endParaRPr lang="en-US" dirty="0"/>
          </a:p>
        </p:txBody>
      </p:sp>
      <p:sp>
        <p:nvSpPr>
          <p:cNvPr id="3" name="Content Placeholder 2">
            <a:extLst>
              <a:ext uri="{FF2B5EF4-FFF2-40B4-BE49-F238E27FC236}">
                <a16:creationId xmlns:a16="http://schemas.microsoft.com/office/drawing/2014/main" id="{7CA0E31F-58BE-5F93-C33C-8AB695AEBECB}"/>
              </a:ext>
            </a:extLst>
          </p:cNvPr>
          <p:cNvSpPr>
            <a:spLocks noGrp="1"/>
          </p:cNvSpPr>
          <p:nvPr>
            <p:ph idx="1"/>
          </p:nvPr>
        </p:nvSpPr>
        <p:spPr>
          <a:xfrm>
            <a:off x="704850" y="1541345"/>
            <a:ext cx="4495800" cy="4351338"/>
          </a:xfrm>
        </p:spPr>
        <p:txBody>
          <a:bodyPr>
            <a:normAutofit fontScale="85000" lnSpcReduction="20000"/>
          </a:bodyPr>
          <a:lstStyle/>
          <a:p>
            <a:r>
              <a:rPr lang="en-US" dirty="0"/>
              <a:t>Population of 246,839</a:t>
            </a:r>
          </a:p>
          <a:p>
            <a:r>
              <a:rPr lang="en-US" dirty="0"/>
              <a:t>Located on a Peninsula</a:t>
            </a:r>
          </a:p>
          <a:p>
            <a:r>
              <a:rPr lang="en-US" dirty="0"/>
              <a:t>5 Bridges and 1 Highway to the Mainland</a:t>
            </a:r>
          </a:p>
          <a:p>
            <a:r>
              <a:rPr lang="en-US" dirty="0"/>
              <a:t>19 Neighborhoods</a:t>
            </a:r>
          </a:p>
          <a:p>
            <a:r>
              <a:rPr lang="en-US" dirty="0"/>
              <a:t>8 Hospitals</a:t>
            </a:r>
          </a:p>
          <a:p>
            <a:r>
              <a:rPr lang="en-US" dirty="0"/>
              <a:t>34 Fire Stations for Emergency Management</a:t>
            </a:r>
          </a:p>
          <a:p>
            <a:r>
              <a:rPr lang="en-US" dirty="0"/>
              <a:t>Powered by the Always Safe Nuclear Power Plant and Renewables</a:t>
            </a:r>
          </a:p>
          <a:p>
            <a:r>
              <a:rPr lang="en-US" dirty="0"/>
              <a:t>St. </a:t>
            </a:r>
            <a:r>
              <a:rPr lang="en-US" dirty="0" err="1"/>
              <a:t>Himark</a:t>
            </a:r>
            <a:r>
              <a:rPr lang="en-US" dirty="0"/>
              <a:t> is in an earthquake prone area</a:t>
            </a:r>
          </a:p>
          <a:p>
            <a:endParaRPr lang="en-US" dirty="0"/>
          </a:p>
        </p:txBody>
      </p:sp>
      <p:pic>
        <p:nvPicPr>
          <p:cNvPr id="4" name="Picture 3">
            <a:extLst>
              <a:ext uri="{FF2B5EF4-FFF2-40B4-BE49-F238E27FC236}">
                <a16:creationId xmlns:a16="http://schemas.microsoft.com/office/drawing/2014/main" id="{B4BBF48D-31BE-4276-E436-957BE560CAB2}"/>
              </a:ext>
            </a:extLst>
          </p:cNvPr>
          <p:cNvPicPr>
            <a:picLocks noChangeAspect="1"/>
          </p:cNvPicPr>
          <p:nvPr/>
        </p:nvPicPr>
        <p:blipFill>
          <a:blip r:embed="rId2"/>
          <a:stretch>
            <a:fillRect/>
          </a:stretch>
        </p:blipFill>
        <p:spPr>
          <a:xfrm>
            <a:off x="5581392" y="845343"/>
            <a:ext cx="6243036" cy="5167313"/>
          </a:xfrm>
          <a:prstGeom prst="rect">
            <a:avLst/>
          </a:prstGeom>
        </p:spPr>
      </p:pic>
    </p:spTree>
    <p:extLst>
      <p:ext uri="{BB962C8B-B14F-4D97-AF65-F5344CB8AC3E}">
        <p14:creationId xmlns:p14="http://schemas.microsoft.com/office/powerpoint/2010/main" val="269813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703B-306E-56B4-8BAE-7552DDA0A52E}"/>
              </a:ext>
            </a:extLst>
          </p:cNvPr>
          <p:cNvSpPr>
            <a:spLocks noGrp="1"/>
          </p:cNvSpPr>
          <p:nvPr>
            <p:ph type="title"/>
          </p:nvPr>
        </p:nvSpPr>
        <p:spPr/>
        <p:txBody>
          <a:bodyPr/>
          <a:lstStyle/>
          <a:p>
            <a:r>
              <a:rPr lang="en-US" dirty="0"/>
              <a:t>Urgency Evaluation</a:t>
            </a:r>
          </a:p>
        </p:txBody>
      </p:sp>
      <p:sp>
        <p:nvSpPr>
          <p:cNvPr id="3" name="Content Placeholder 2">
            <a:extLst>
              <a:ext uri="{FF2B5EF4-FFF2-40B4-BE49-F238E27FC236}">
                <a16:creationId xmlns:a16="http://schemas.microsoft.com/office/drawing/2014/main" id="{4027BC9D-E511-F834-DDCE-4CCCD4C3859E}"/>
              </a:ext>
            </a:extLst>
          </p:cNvPr>
          <p:cNvSpPr>
            <a:spLocks noGrp="1"/>
          </p:cNvSpPr>
          <p:nvPr>
            <p:ph idx="1"/>
          </p:nvPr>
        </p:nvSpPr>
        <p:spPr/>
        <p:txBody>
          <a:bodyPr>
            <a:normAutofit fontScale="77500" lnSpcReduction="20000"/>
          </a:bodyPr>
          <a:lstStyle/>
          <a:p>
            <a:r>
              <a:rPr lang="en-US" b="1" dirty="0"/>
              <a:t>Base Urgency </a:t>
            </a:r>
            <a:r>
              <a:rPr lang="en-US" dirty="0"/>
              <a:t>gets multiplied by location modifiers</a:t>
            </a:r>
          </a:p>
          <a:p>
            <a:r>
              <a:rPr lang="en-US" dirty="0"/>
              <a:t>Location 7 has a multiplier of 0 because it is mostly undeveloped</a:t>
            </a:r>
          </a:p>
          <a:p>
            <a:r>
              <a:rPr lang="en-US" dirty="0"/>
              <a:t>For medical facilities damage, neighborhoods without hospitals get a multiplier of 0</a:t>
            </a:r>
          </a:p>
          <a:p>
            <a:r>
              <a:rPr lang="en-US" dirty="0"/>
              <a:t>The </a:t>
            </a:r>
            <a:r>
              <a:rPr lang="en-US" b="1" dirty="0"/>
              <a:t>Truthfulness Modifier </a:t>
            </a:r>
            <a:r>
              <a:rPr lang="en-US" dirty="0"/>
              <a:t>is calculated by taking the difference between maximum reported shake intensity and maximum measured shake intensity (reported – measured), dividing that by 10, and subtracting it from 1</a:t>
            </a:r>
          </a:p>
          <a:p>
            <a:r>
              <a:rPr lang="en-US" dirty="0"/>
              <a:t>This gives a </a:t>
            </a:r>
            <a:r>
              <a:rPr lang="en-US" b="1" dirty="0"/>
              <a:t>Truthfulness Modifier </a:t>
            </a:r>
            <a:r>
              <a:rPr lang="en-US" dirty="0"/>
              <a:t>of 0.90 for locations that report a shake intensity of 1 over the measured shake intensity, 0.80 for locations that report a shake intensity of 2 over the measured shake intensity, 1.10 for locations that report a shake intensity of 1 under the measured shake intensity, etc.</a:t>
            </a:r>
          </a:p>
          <a:p>
            <a:r>
              <a:rPr lang="en-US" dirty="0"/>
              <a:t>The </a:t>
            </a:r>
            <a:r>
              <a:rPr lang="en-US" b="1" dirty="0"/>
              <a:t>Base Urgency </a:t>
            </a:r>
            <a:r>
              <a:rPr lang="en-US" dirty="0"/>
              <a:t>is then multiplied by the </a:t>
            </a:r>
            <a:r>
              <a:rPr lang="en-US" b="1" dirty="0"/>
              <a:t>Truthfulness Modifier</a:t>
            </a:r>
            <a:r>
              <a:rPr lang="en-US" dirty="0"/>
              <a:t> for the locations and damage types that did not get a multiplier of 0.  This proportionally penalizes over-valuing and proportionally rewards under-valuing shake damage in the urgency calculation.  This assumes the neighborhoods making those assessments are off in their values by similar amounts in the other types of reports.</a:t>
            </a:r>
          </a:p>
        </p:txBody>
      </p:sp>
    </p:spTree>
    <p:extLst>
      <p:ext uri="{BB962C8B-B14F-4D97-AF65-F5344CB8AC3E}">
        <p14:creationId xmlns:p14="http://schemas.microsoft.com/office/powerpoint/2010/main" val="3590489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703B-306E-56B4-8BAE-7552DDA0A52E}"/>
              </a:ext>
            </a:extLst>
          </p:cNvPr>
          <p:cNvSpPr>
            <a:spLocks noGrp="1"/>
          </p:cNvSpPr>
          <p:nvPr>
            <p:ph type="title"/>
          </p:nvPr>
        </p:nvSpPr>
        <p:spPr>
          <a:xfrm>
            <a:off x="243396" y="84180"/>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4027BC9D-E511-F834-DDCE-4CCCD4C3859E}"/>
              </a:ext>
            </a:extLst>
          </p:cNvPr>
          <p:cNvSpPr>
            <a:spLocks noGrp="1"/>
          </p:cNvSpPr>
          <p:nvPr>
            <p:ph idx="1"/>
          </p:nvPr>
        </p:nvSpPr>
        <p:spPr>
          <a:xfrm>
            <a:off x="243396" y="1079900"/>
            <a:ext cx="5203053" cy="3199136"/>
          </a:xfrm>
        </p:spPr>
        <p:txBody>
          <a:bodyPr>
            <a:normAutofit fontScale="85000" lnSpcReduction="10000"/>
          </a:bodyPr>
          <a:lstStyle/>
          <a:p>
            <a:r>
              <a:rPr lang="en-US" dirty="0"/>
              <a:t>The Nuclear Power Plant in Neighborhood 4 was in one of the highest shake intensity areas and gets its own Fire Department Emergency Response Team (FD-ERT)</a:t>
            </a:r>
          </a:p>
          <a:p>
            <a:r>
              <a:rPr lang="en-US" dirty="0"/>
              <a:t>That leaves 33 FD-ERTs to assign to various locations and damage types</a:t>
            </a:r>
          </a:p>
          <a:p>
            <a:r>
              <a:rPr lang="en-US" dirty="0"/>
              <a:t>Areas 7, 12, and 15 have no damage in the top 33 urgent damage reports</a:t>
            </a:r>
          </a:p>
          <a:p>
            <a:endParaRPr lang="en-US" dirty="0"/>
          </a:p>
        </p:txBody>
      </p:sp>
      <p:pic>
        <p:nvPicPr>
          <p:cNvPr id="9" name="Picture 8" descr="Table&#10;&#10;Description automatically generated with medium confidence">
            <a:extLst>
              <a:ext uri="{FF2B5EF4-FFF2-40B4-BE49-F238E27FC236}">
                <a16:creationId xmlns:a16="http://schemas.microsoft.com/office/drawing/2014/main" id="{ACA70ADA-E003-35C4-14F3-693855D01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2741" y="84180"/>
            <a:ext cx="5203053" cy="6689640"/>
          </a:xfrm>
          <a:prstGeom prst="rect">
            <a:avLst/>
          </a:prstGeom>
        </p:spPr>
      </p:pic>
    </p:spTree>
    <p:extLst>
      <p:ext uri="{BB962C8B-B14F-4D97-AF65-F5344CB8AC3E}">
        <p14:creationId xmlns:p14="http://schemas.microsoft.com/office/powerpoint/2010/main" val="2147255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703B-306E-56B4-8BAE-7552DDA0A52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4027BC9D-E511-F834-DDCE-4CCCD4C3859E}"/>
              </a:ext>
            </a:extLst>
          </p:cNvPr>
          <p:cNvSpPr>
            <a:spLocks noGrp="1"/>
          </p:cNvSpPr>
          <p:nvPr>
            <p:ph idx="1"/>
          </p:nvPr>
        </p:nvSpPr>
        <p:spPr>
          <a:xfrm>
            <a:off x="838200" y="1825625"/>
            <a:ext cx="6769963" cy="2382391"/>
          </a:xfrm>
        </p:spPr>
        <p:txBody>
          <a:bodyPr>
            <a:normAutofit fontScale="92500"/>
          </a:bodyPr>
          <a:lstStyle/>
          <a:p>
            <a:r>
              <a:rPr lang="en-US" dirty="0"/>
              <a:t>Location 2 under-valued shaking intensity by 1</a:t>
            </a:r>
          </a:p>
          <a:p>
            <a:r>
              <a:rPr lang="en-US" dirty="0"/>
              <a:t>Locations 3, 4, 14, 15, 18, and 19 over-valued shaking intensity by 1</a:t>
            </a:r>
          </a:p>
          <a:p>
            <a:r>
              <a:rPr lang="en-US" dirty="0"/>
              <a:t>Location 12 over-valued shaking intensity by 2.5</a:t>
            </a:r>
          </a:p>
        </p:txBody>
      </p:sp>
      <p:pic>
        <p:nvPicPr>
          <p:cNvPr id="5" name="Picture 4">
            <a:extLst>
              <a:ext uri="{FF2B5EF4-FFF2-40B4-BE49-F238E27FC236}">
                <a16:creationId xmlns:a16="http://schemas.microsoft.com/office/drawing/2014/main" id="{82ECE9E2-457B-73B9-45D5-54ACC65A0B0B}"/>
              </a:ext>
            </a:extLst>
          </p:cNvPr>
          <p:cNvPicPr>
            <a:picLocks noChangeAspect="1"/>
          </p:cNvPicPr>
          <p:nvPr/>
        </p:nvPicPr>
        <p:blipFill>
          <a:blip r:embed="rId2"/>
          <a:stretch>
            <a:fillRect/>
          </a:stretch>
        </p:blipFill>
        <p:spPr>
          <a:xfrm>
            <a:off x="7759638" y="365125"/>
            <a:ext cx="4076700" cy="1352550"/>
          </a:xfrm>
          <a:prstGeom prst="rect">
            <a:avLst/>
          </a:prstGeom>
        </p:spPr>
      </p:pic>
      <p:pic>
        <p:nvPicPr>
          <p:cNvPr id="9" name="Picture 8">
            <a:extLst>
              <a:ext uri="{FF2B5EF4-FFF2-40B4-BE49-F238E27FC236}">
                <a16:creationId xmlns:a16="http://schemas.microsoft.com/office/drawing/2014/main" id="{85E07A73-95C7-254E-75EA-9B2B2C86BB09}"/>
              </a:ext>
            </a:extLst>
          </p:cNvPr>
          <p:cNvPicPr>
            <a:picLocks noChangeAspect="1"/>
          </p:cNvPicPr>
          <p:nvPr/>
        </p:nvPicPr>
        <p:blipFill>
          <a:blip r:embed="rId3"/>
          <a:stretch>
            <a:fillRect/>
          </a:stretch>
        </p:blipFill>
        <p:spPr>
          <a:xfrm>
            <a:off x="8421256" y="1825625"/>
            <a:ext cx="3286125" cy="4667250"/>
          </a:xfrm>
          <a:prstGeom prst="rect">
            <a:avLst/>
          </a:prstGeom>
        </p:spPr>
      </p:pic>
    </p:spTree>
    <p:extLst>
      <p:ext uri="{BB962C8B-B14F-4D97-AF65-F5344CB8AC3E}">
        <p14:creationId xmlns:p14="http://schemas.microsoft.com/office/powerpoint/2010/main" val="1351283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D69BF-73B4-0A97-B095-7E47E80DCBEC}"/>
              </a:ext>
            </a:extLst>
          </p:cNvPr>
          <p:cNvSpPr>
            <a:spLocks noGrp="1"/>
          </p:cNvSpPr>
          <p:nvPr>
            <p:ph type="title"/>
          </p:nvPr>
        </p:nvSpPr>
        <p:spPr>
          <a:xfrm>
            <a:off x="314417" y="142043"/>
            <a:ext cx="10515600" cy="1325563"/>
          </a:xfrm>
        </p:spPr>
        <p:txBody>
          <a:bodyPr/>
          <a:lstStyle/>
          <a:p>
            <a:r>
              <a:rPr lang="en-US" dirty="0"/>
              <a:t>Results</a:t>
            </a:r>
          </a:p>
        </p:txBody>
      </p:sp>
      <p:pic>
        <p:nvPicPr>
          <p:cNvPr id="5" name="Picture 4">
            <a:extLst>
              <a:ext uri="{FF2B5EF4-FFF2-40B4-BE49-F238E27FC236}">
                <a16:creationId xmlns:a16="http://schemas.microsoft.com/office/drawing/2014/main" id="{F14B503B-A553-10AB-D2B2-989993351D2C}"/>
              </a:ext>
            </a:extLst>
          </p:cNvPr>
          <p:cNvPicPr>
            <a:picLocks noChangeAspect="1"/>
          </p:cNvPicPr>
          <p:nvPr/>
        </p:nvPicPr>
        <p:blipFill>
          <a:blip r:embed="rId2"/>
          <a:stretch>
            <a:fillRect/>
          </a:stretch>
        </p:blipFill>
        <p:spPr>
          <a:xfrm>
            <a:off x="3091649" y="126506"/>
            <a:ext cx="8785934" cy="6589451"/>
          </a:xfrm>
          <a:prstGeom prst="rect">
            <a:avLst/>
          </a:prstGeom>
        </p:spPr>
      </p:pic>
      <p:sp>
        <p:nvSpPr>
          <p:cNvPr id="6" name="TextBox 5">
            <a:extLst>
              <a:ext uri="{FF2B5EF4-FFF2-40B4-BE49-F238E27FC236}">
                <a16:creationId xmlns:a16="http://schemas.microsoft.com/office/drawing/2014/main" id="{1C3DE4E7-A2EE-0259-462E-DF92F5C5B6AC}"/>
              </a:ext>
            </a:extLst>
          </p:cNvPr>
          <p:cNvSpPr txBox="1"/>
          <p:nvPr/>
        </p:nvSpPr>
        <p:spPr>
          <a:xfrm>
            <a:off x="0" y="1159073"/>
            <a:ext cx="2983637" cy="5078313"/>
          </a:xfrm>
          <a:prstGeom prst="rect">
            <a:avLst/>
          </a:prstGeom>
          <a:noFill/>
        </p:spPr>
        <p:txBody>
          <a:bodyPr wrap="square" rtlCol="0">
            <a:spAutoFit/>
          </a:bodyPr>
          <a:lstStyle/>
          <a:p>
            <a:pPr marL="285750" indent="-285750">
              <a:buFont typeface="Arial" panose="020B0604020202020204" pitchFamily="34" charset="0"/>
              <a:buChar char="•"/>
            </a:pPr>
            <a:r>
              <a:rPr lang="en-US" dirty="0"/>
              <a:t>Despite Neighborhoods 3 and 4 having some of the highest intensity shaking, there are several damage reports more urgent in other Neighborhoods.  This could be due to better construction or a flaw in the urgency evaluation</a:t>
            </a:r>
            <a:br>
              <a:rPr lang="en-US" dirty="0"/>
            </a:br>
            <a:endParaRPr lang="en-US" dirty="0"/>
          </a:p>
          <a:p>
            <a:pPr marL="285750" indent="-285750">
              <a:buFont typeface="Arial" panose="020B0604020202020204" pitchFamily="34" charset="0"/>
              <a:buChar char="•"/>
            </a:pPr>
            <a:r>
              <a:rPr lang="en-US" dirty="0"/>
              <a:t>It would be more useful to use data just after the earthquake when more people are making damage reports but with this earthquake occurring days ago it doesn’t make sense to.</a:t>
            </a:r>
          </a:p>
        </p:txBody>
      </p:sp>
    </p:spTree>
    <p:extLst>
      <p:ext uri="{BB962C8B-B14F-4D97-AF65-F5344CB8AC3E}">
        <p14:creationId xmlns:p14="http://schemas.microsoft.com/office/powerpoint/2010/main" val="1487483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29D91-1FC6-4BE1-9079-1929758C1D59}"/>
              </a:ext>
            </a:extLst>
          </p:cNvPr>
          <p:cNvSpPr>
            <a:spLocks noGrp="1"/>
          </p:cNvSpPr>
          <p:nvPr>
            <p:ph idx="1"/>
          </p:nvPr>
        </p:nvSpPr>
        <p:spPr>
          <a:xfrm>
            <a:off x="314418" y="369686"/>
            <a:ext cx="3085730" cy="6313263"/>
          </a:xfrm>
        </p:spPr>
        <p:txBody>
          <a:bodyPr>
            <a:normAutofit fontScale="70000" lnSpcReduction="20000"/>
          </a:bodyPr>
          <a:lstStyle/>
          <a:p>
            <a:r>
              <a:rPr lang="en-US" dirty="0"/>
              <a:t>I changed the current mean damage value to max reported median damage report between hours 48 and 108 and the urgency map changed to this, suggesting even less urgency in Neighborhoods 3 and 4</a:t>
            </a:r>
          </a:p>
          <a:p>
            <a:r>
              <a:rPr lang="en-US" dirty="0"/>
              <a:t>The description of Neighborhood 3 (Old Town) is it is historic brick buildings suggesting sturdy construction that has outlasted multiple earthquakes</a:t>
            </a:r>
          </a:p>
          <a:p>
            <a:r>
              <a:rPr lang="en-US" dirty="0"/>
              <a:t>The description of Neighborhood 4 (Safe Town) is older single-family homes that may also have survived past earthquakes.</a:t>
            </a:r>
          </a:p>
          <a:p>
            <a:r>
              <a:rPr lang="en-US" dirty="0"/>
              <a:t>Otherwise, the urgency calculation needs to give more weight to shake intensity of the earthquake</a:t>
            </a:r>
          </a:p>
        </p:txBody>
      </p:sp>
      <p:pic>
        <p:nvPicPr>
          <p:cNvPr id="5" name="Picture 4">
            <a:extLst>
              <a:ext uri="{FF2B5EF4-FFF2-40B4-BE49-F238E27FC236}">
                <a16:creationId xmlns:a16="http://schemas.microsoft.com/office/drawing/2014/main" id="{2B91A57A-0B02-F880-F64F-776CCF36F6ED}"/>
              </a:ext>
            </a:extLst>
          </p:cNvPr>
          <p:cNvPicPr>
            <a:picLocks noChangeAspect="1"/>
          </p:cNvPicPr>
          <p:nvPr/>
        </p:nvPicPr>
        <p:blipFill>
          <a:blip r:embed="rId2"/>
          <a:stretch>
            <a:fillRect/>
          </a:stretch>
        </p:blipFill>
        <p:spPr>
          <a:xfrm>
            <a:off x="3535533" y="272368"/>
            <a:ext cx="8417685" cy="6313264"/>
          </a:xfrm>
          <a:prstGeom prst="rect">
            <a:avLst/>
          </a:prstGeom>
        </p:spPr>
      </p:pic>
    </p:spTree>
    <p:extLst>
      <p:ext uri="{BB962C8B-B14F-4D97-AF65-F5344CB8AC3E}">
        <p14:creationId xmlns:p14="http://schemas.microsoft.com/office/powerpoint/2010/main" val="931984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19A9-44DA-66EF-5EFE-FD596A3BDB80}"/>
              </a:ext>
            </a:extLst>
          </p:cNvPr>
          <p:cNvSpPr>
            <a:spLocks noGrp="1"/>
          </p:cNvSpPr>
          <p:nvPr>
            <p:ph type="title"/>
          </p:nvPr>
        </p:nvSpPr>
        <p:spPr/>
        <p:txBody>
          <a:bodyPr/>
          <a:lstStyle/>
          <a:p>
            <a:r>
              <a:rPr lang="en-US" dirty="0"/>
              <a:t>The Rumble App</a:t>
            </a:r>
          </a:p>
        </p:txBody>
      </p:sp>
      <p:sp>
        <p:nvSpPr>
          <p:cNvPr id="3" name="Content Placeholder 2">
            <a:extLst>
              <a:ext uri="{FF2B5EF4-FFF2-40B4-BE49-F238E27FC236}">
                <a16:creationId xmlns:a16="http://schemas.microsoft.com/office/drawing/2014/main" id="{A91E4A75-28B3-4E62-4723-A0563EAAD16B}"/>
              </a:ext>
            </a:extLst>
          </p:cNvPr>
          <p:cNvSpPr>
            <a:spLocks noGrp="1"/>
          </p:cNvSpPr>
          <p:nvPr>
            <p:ph idx="1"/>
          </p:nvPr>
        </p:nvSpPr>
        <p:spPr/>
        <p:txBody>
          <a:bodyPr>
            <a:normAutofit fontScale="77500" lnSpcReduction="20000"/>
          </a:bodyPr>
          <a:lstStyle/>
          <a:p>
            <a:r>
              <a:rPr lang="en-US" dirty="0"/>
              <a:t>St. </a:t>
            </a:r>
            <a:r>
              <a:rPr lang="en-US" dirty="0" err="1"/>
              <a:t>Himark</a:t>
            </a:r>
            <a:r>
              <a:rPr lang="en-US" dirty="0"/>
              <a:t> recently released the Rumble App to crowdsource damage reporting in the event of an earthquake</a:t>
            </a:r>
          </a:p>
          <a:p>
            <a:r>
              <a:rPr lang="en-US" dirty="0"/>
              <a:t>Damage reports are recorded by time and which neighborhood the damage is observed in</a:t>
            </a:r>
          </a:p>
          <a:p>
            <a:r>
              <a:rPr lang="en-US" dirty="0"/>
              <a:t>Citizens can report shake intensity and damage observations in up to 5 categories</a:t>
            </a:r>
          </a:p>
          <a:p>
            <a:r>
              <a:rPr lang="en-US" dirty="0"/>
              <a:t>Damage categories: </a:t>
            </a:r>
          </a:p>
          <a:p>
            <a:pPr lvl="1"/>
            <a:r>
              <a:rPr lang="en-US" dirty="0"/>
              <a:t>Sewer and Water </a:t>
            </a:r>
          </a:p>
          <a:p>
            <a:pPr lvl="1"/>
            <a:r>
              <a:rPr lang="en-US" dirty="0"/>
              <a:t>Power</a:t>
            </a:r>
          </a:p>
          <a:p>
            <a:pPr lvl="1"/>
            <a:r>
              <a:rPr lang="en-US" dirty="0"/>
              <a:t>Roads and Bridges</a:t>
            </a:r>
          </a:p>
          <a:p>
            <a:pPr lvl="1"/>
            <a:r>
              <a:rPr lang="en-US" dirty="0"/>
              <a:t>Medical Facilities</a:t>
            </a:r>
          </a:p>
          <a:p>
            <a:pPr lvl="1"/>
            <a:r>
              <a:rPr lang="en-US" dirty="0"/>
              <a:t>Buildings</a:t>
            </a:r>
          </a:p>
          <a:p>
            <a:r>
              <a:rPr lang="en-US" dirty="0"/>
              <a:t>Reports are collected and recorded in 5-minute intervals</a:t>
            </a:r>
          </a:p>
          <a:p>
            <a:r>
              <a:rPr lang="en-US" dirty="0"/>
              <a:t>In the event of a power/internet outage, all reports are collected after the outage and recorded as though they occur at the time of restored power/internet</a:t>
            </a:r>
          </a:p>
          <a:p>
            <a:endParaRPr lang="en-US" dirty="0"/>
          </a:p>
        </p:txBody>
      </p:sp>
    </p:spTree>
    <p:extLst>
      <p:ext uri="{BB962C8B-B14F-4D97-AF65-F5344CB8AC3E}">
        <p14:creationId xmlns:p14="http://schemas.microsoft.com/office/powerpoint/2010/main" val="291740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65B5-1801-0267-A381-3F1395E17881}"/>
              </a:ext>
            </a:extLst>
          </p:cNvPr>
          <p:cNvSpPr>
            <a:spLocks noGrp="1"/>
          </p:cNvSpPr>
          <p:nvPr>
            <p:ph type="title"/>
          </p:nvPr>
        </p:nvSpPr>
        <p:spPr>
          <a:xfrm>
            <a:off x="838200" y="127736"/>
            <a:ext cx="10515600" cy="1325563"/>
          </a:xfrm>
        </p:spPr>
        <p:txBody>
          <a:bodyPr/>
          <a:lstStyle/>
          <a:p>
            <a:r>
              <a:rPr lang="en-US" dirty="0"/>
              <a:t>The Earthquakes</a:t>
            </a:r>
          </a:p>
        </p:txBody>
      </p:sp>
      <p:sp>
        <p:nvSpPr>
          <p:cNvPr id="4" name="TextBox 3">
            <a:extLst>
              <a:ext uri="{FF2B5EF4-FFF2-40B4-BE49-F238E27FC236}">
                <a16:creationId xmlns:a16="http://schemas.microsoft.com/office/drawing/2014/main" id="{C5731415-E713-9CBE-0B52-8D174EB1CF94}"/>
              </a:ext>
            </a:extLst>
          </p:cNvPr>
          <p:cNvSpPr txBox="1"/>
          <p:nvPr/>
        </p:nvSpPr>
        <p:spPr>
          <a:xfrm>
            <a:off x="904973" y="1083967"/>
            <a:ext cx="5048250" cy="369332"/>
          </a:xfrm>
          <a:prstGeom prst="rect">
            <a:avLst/>
          </a:prstGeom>
          <a:noFill/>
        </p:spPr>
        <p:txBody>
          <a:bodyPr wrap="square" rtlCol="0">
            <a:spAutoFit/>
          </a:bodyPr>
          <a:lstStyle/>
          <a:p>
            <a:r>
              <a:rPr lang="en-US" dirty="0"/>
              <a:t>April 6</a:t>
            </a:r>
            <a:r>
              <a:rPr lang="en-US" baseline="30000" dirty="0"/>
              <a:t>th</a:t>
            </a:r>
            <a:r>
              <a:rPr lang="en-US" dirty="0"/>
              <a:t> Minor Earthquake</a:t>
            </a:r>
          </a:p>
        </p:txBody>
      </p:sp>
      <p:sp>
        <p:nvSpPr>
          <p:cNvPr id="5" name="TextBox 4">
            <a:extLst>
              <a:ext uri="{FF2B5EF4-FFF2-40B4-BE49-F238E27FC236}">
                <a16:creationId xmlns:a16="http://schemas.microsoft.com/office/drawing/2014/main" id="{9E1BE82F-9F45-FCF6-79E4-614D55B5B286}"/>
              </a:ext>
            </a:extLst>
          </p:cNvPr>
          <p:cNvSpPr txBox="1"/>
          <p:nvPr/>
        </p:nvSpPr>
        <p:spPr>
          <a:xfrm>
            <a:off x="6129386" y="1083967"/>
            <a:ext cx="5048250" cy="369332"/>
          </a:xfrm>
          <a:prstGeom prst="rect">
            <a:avLst/>
          </a:prstGeom>
          <a:noFill/>
        </p:spPr>
        <p:txBody>
          <a:bodyPr wrap="square" rtlCol="0">
            <a:spAutoFit/>
          </a:bodyPr>
          <a:lstStyle/>
          <a:p>
            <a:r>
              <a:rPr lang="en-US" dirty="0"/>
              <a:t>April 8</a:t>
            </a:r>
            <a:r>
              <a:rPr lang="en-US" baseline="30000" dirty="0"/>
              <a:t>th</a:t>
            </a:r>
            <a:r>
              <a:rPr lang="en-US" dirty="0"/>
              <a:t> Major Earthquake</a:t>
            </a:r>
          </a:p>
        </p:txBody>
      </p:sp>
      <p:pic>
        <p:nvPicPr>
          <p:cNvPr id="15" name="Picture 14">
            <a:extLst>
              <a:ext uri="{FF2B5EF4-FFF2-40B4-BE49-F238E27FC236}">
                <a16:creationId xmlns:a16="http://schemas.microsoft.com/office/drawing/2014/main" id="{F8F803E6-BED8-5A6B-CDC5-CABC9ABDA126}"/>
              </a:ext>
            </a:extLst>
          </p:cNvPr>
          <p:cNvPicPr>
            <a:picLocks noChangeAspect="1"/>
          </p:cNvPicPr>
          <p:nvPr/>
        </p:nvPicPr>
        <p:blipFill>
          <a:blip r:embed="rId2"/>
          <a:stretch>
            <a:fillRect/>
          </a:stretch>
        </p:blipFill>
        <p:spPr>
          <a:xfrm>
            <a:off x="401893" y="1707828"/>
            <a:ext cx="5648712" cy="4690779"/>
          </a:xfrm>
          <a:prstGeom prst="rect">
            <a:avLst/>
          </a:prstGeom>
        </p:spPr>
      </p:pic>
      <p:pic>
        <p:nvPicPr>
          <p:cNvPr id="17" name="Picture 16">
            <a:extLst>
              <a:ext uri="{FF2B5EF4-FFF2-40B4-BE49-F238E27FC236}">
                <a16:creationId xmlns:a16="http://schemas.microsoft.com/office/drawing/2014/main" id="{DC735CCA-63C0-1515-F806-4D981998A532}"/>
              </a:ext>
            </a:extLst>
          </p:cNvPr>
          <p:cNvPicPr>
            <a:picLocks noChangeAspect="1"/>
          </p:cNvPicPr>
          <p:nvPr/>
        </p:nvPicPr>
        <p:blipFill>
          <a:blip r:embed="rId3"/>
          <a:stretch>
            <a:fillRect/>
          </a:stretch>
        </p:blipFill>
        <p:spPr>
          <a:xfrm>
            <a:off x="6206688" y="1707828"/>
            <a:ext cx="5659997" cy="4690778"/>
          </a:xfrm>
          <a:prstGeom prst="rect">
            <a:avLst/>
          </a:prstGeom>
        </p:spPr>
      </p:pic>
    </p:spTree>
    <p:extLst>
      <p:ext uri="{BB962C8B-B14F-4D97-AF65-F5344CB8AC3E}">
        <p14:creationId xmlns:p14="http://schemas.microsoft.com/office/powerpoint/2010/main" val="294818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068E-A6FF-89EE-0E1A-37FFD82ACC0F}"/>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8A5DE6B-7EB4-0E56-9CFD-EAEF274C7345}"/>
              </a:ext>
            </a:extLst>
          </p:cNvPr>
          <p:cNvSpPr>
            <a:spLocks noGrp="1"/>
          </p:cNvSpPr>
          <p:nvPr>
            <p:ph idx="1"/>
          </p:nvPr>
        </p:nvSpPr>
        <p:spPr/>
        <p:txBody>
          <a:bodyPr>
            <a:normAutofit fontScale="92500" lnSpcReduction="10000"/>
          </a:bodyPr>
          <a:lstStyle/>
          <a:p>
            <a:r>
              <a:rPr lang="en-US" dirty="0"/>
              <a:t>St. </a:t>
            </a:r>
            <a:r>
              <a:rPr lang="en-US" dirty="0" err="1"/>
              <a:t>Himark</a:t>
            </a:r>
            <a:r>
              <a:rPr lang="en-US" dirty="0"/>
              <a:t> has provided data from the Rumble App from April 6</a:t>
            </a:r>
            <a:r>
              <a:rPr lang="en-US" baseline="30000" dirty="0"/>
              <a:t>th</a:t>
            </a:r>
            <a:r>
              <a:rPr lang="en-US" dirty="0"/>
              <a:t> through April 10</a:t>
            </a:r>
            <a:r>
              <a:rPr lang="en-US" baseline="30000" dirty="0"/>
              <a:t>th</a:t>
            </a:r>
            <a:r>
              <a:rPr lang="en-US" dirty="0"/>
              <a:t> (120 hours) </a:t>
            </a:r>
          </a:p>
          <a:p>
            <a:r>
              <a:rPr lang="en-US" dirty="0"/>
              <a:t>The primary goal is to use the data to prioritize which neighborhoods need emergency responders the most</a:t>
            </a:r>
          </a:p>
          <a:p>
            <a:r>
              <a:rPr lang="en-US" dirty="0"/>
              <a:t>Secondary goals are to determine if any areas are providing unreliable data, how emergency response needs change with time, and if reliability of data changes with time</a:t>
            </a:r>
          </a:p>
          <a:p>
            <a:endParaRPr lang="en-US" dirty="0"/>
          </a:p>
          <a:p>
            <a:r>
              <a:rPr lang="en-US" dirty="0"/>
              <a:t>With 34 Fire Departments with emergency response teams, the primary goal will be accomplished by determining the 34 neighborhood and damage types that require the most urgent response</a:t>
            </a:r>
          </a:p>
        </p:txBody>
      </p:sp>
    </p:spTree>
    <p:extLst>
      <p:ext uri="{BB962C8B-B14F-4D97-AF65-F5344CB8AC3E}">
        <p14:creationId xmlns:p14="http://schemas.microsoft.com/office/powerpoint/2010/main" val="34539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9360F-D350-15BD-4A19-9AC50A506E7D}"/>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8F491E61-C0EF-68D7-E83E-5E7BEBF65B70}"/>
              </a:ext>
            </a:extLst>
          </p:cNvPr>
          <p:cNvSpPr>
            <a:spLocks noGrp="1"/>
          </p:cNvSpPr>
          <p:nvPr>
            <p:ph idx="1"/>
          </p:nvPr>
        </p:nvSpPr>
        <p:spPr>
          <a:xfrm>
            <a:off x="838200" y="1825625"/>
            <a:ext cx="3121241" cy="4351338"/>
          </a:xfrm>
        </p:spPr>
        <p:txBody>
          <a:bodyPr>
            <a:normAutofit fontScale="85000" lnSpcReduction="10000"/>
          </a:bodyPr>
          <a:lstStyle/>
          <a:p>
            <a:r>
              <a:rPr lang="en-US" dirty="0"/>
              <a:t>Initial Exploratory Data Analysis was performed using Pandas Profiling</a:t>
            </a:r>
          </a:p>
          <a:p>
            <a:r>
              <a:rPr lang="en-US" dirty="0"/>
              <a:t>General summary statistics were unremarkable, largely because they did not account for location</a:t>
            </a:r>
          </a:p>
          <a:p>
            <a:r>
              <a:rPr lang="en-US" dirty="0"/>
              <a:t>Interactions between damage types were linear which is unsurprising</a:t>
            </a:r>
          </a:p>
        </p:txBody>
      </p:sp>
      <p:pic>
        <p:nvPicPr>
          <p:cNvPr id="4" name="Picture 3">
            <a:extLst>
              <a:ext uri="{FF2B5EF4-FFF2-40B4-BE49-F238E27FC236}">
                <a16:creationId xmlns:a16="http://schemas.microsoft.com/office/drawing/2014/main" id="{4B7F1FAE-93C7-41DD-7024-6A5314F37494}"/>
              </a:ext>
            </a:extLst>
          </p:cNvPr>
          <p:cNvPicPr>
            <a:picLocks noChangeAspect="1"/>
          </p:cNvPicPr>
          <p:nvPr/>
        </p:nvPicPr>
        <p:blipFill>
          <a:blip r:embed="rId2"/>
          <a:stretch>
            <a:fillRect/>
          </a:stretch>
        </p:blipFill>
        <p:spPr>
          <a:xfrm>
            <a:off x="4145873" y="1593226"/>
            <a:ext cx="7462946" cy="481613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2699477-637B-C051-66E6-EA48722BFBCC}"/>
                  </a:ext>
                </a:extLst>
              </p14:cNvPr>
              <p14:cNvContentPartPr/>
              <p14:nvPr/>
            </p14:nvContentPartPr>
            <p14:xfrm>
              <a:off x="5281833" y="1693108"/>
              <a:ext cx="6162120" cy="3961800"/>
            </p14:xfrm>
          </p:contentPart>
        </mc:Choice>
        <mc:Fallback xmlns="">
          <p:pic>
            <p:nvPicPr>
              <p:cNvPr id="6" name="Ink 5">
                <a:extLst>
                  <a:ext uri="{FF2B5EF4-FFF2-40B4-BE49-F238E27FC236}">
                    <a16:creationId xmlns:a16="http://schemas.microsoft.com/office/drawing/2014/main" id="{42699477-637B-C051-66E6-EA48722BFBCC}"/>
                  </a:ext>
                </a:extLst>
              </p:cNvPr>
              <p:cNvPicPr/>
              <p:nvPr/>
            </p:nvPicPr>
            <p:blipFill>
              <a:blip r:embed="rId6"/>
              <a:stretch>
                <a:fillRect/>
              </a:stretch>
            </p:blipFill>
            <p:spPr>
              <a:xfrm>
                <a:off x="5272833" y="1684468"/>
                <a:ext cx="6179760" cy="3979440"/>
              </a:xfrm>
              <a:prstGeom prst="rect">
                <a:avLst/>
              </a:prstGeom>
            </p:spPr>
          </p:pic>
        </mc:Fallback>
      </mc:AlternateContent>
    </p:spTree>
    <p:extLst>
      <p:ext uri="{BB962C8B-B14F-4D97-AF65-F5344CB8AC3E}">
        <p14:creationId xmlns:p14="http://schemas.microsoft.com/office/powerpoint/2010/main" val="166454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A6B1-0596-2EAF-4B30-F069CDB6BFCC}"/>
              </a:ext>
            </a:extLst>
          </p:cNvPr>
          <p:cNvSpPr>
            <a:spLocks noGrp="1"/>
          </p:cNvSpPr>
          <p:nvPr>
            <p:ph type="title"/>
          </p:nvPr>
        </p:nvSpPr>
        <p:spPr/>
        <p:txBody>
          <a:bodyPr/>
          <a:lstStyle/>
          <a:p>
            <a:r>
              <a:rPr lang="en-US" dirty="0"/>
              <a:t>Exploratory Data Analysis</a:t>
            </a:r>
          </a:p>
        </p:txBody>
      </p:sp>
      <p:sp>
        <p:nvSpPr>
          <p:cNvPr id="6" name="TextBox 5">
            <a:extLst>
              <a:ext uri="{FF2B5EF4-FFF2-40B4-BE49-F238E27FC236}">
                <a16:creationId xmlns:a16="http://schemas.microsoft.com/office/drawing/2014/main" id="{FF69689A-2A77-68EB-441F-367078938F79}"/>
              </a:ext>
            </a:extLst>
          </p:cNvPr>
          <p:cNvSpPr txBox="1"/>
          <p:nvPr/>
        </p:nvSpPr>
        <p:spPr>
          <a:xfrm>
            <a:off x="1074199" y="1783439"/>
            <a:ext cx="2831976"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Shake intensity had a somewhat logarithmic relationship with damage reports, but not strongly correlated</a:t>
            </a:r>
          </a:p>
        </p:txBody>
      </p:sp>
      <p:pic>
        <p:nvPicPr>
          <p:cNvPr id="8" name="Picture 7">
            <a:extLst>
              <a:ext uri="{FF2B5EF4-FFF2-40B4-BE49-F238E27FC236}">
                <a16:creationId xmlns:a16="http://schemas.microsoft.com/office/drawing/2014/main" id="{D83E0DE9-B73B-C4F8-2867-B2A5E8A32AD0}"/>
              </a:ext>
            </a:extLst>
          </p:cNvPr>
          <p:cNvPicPr>
            <a:picLocks noChangeAspect="1"/>
          </p:cNvPicPr>
          <p:nvPr/>
        </p:nvPicPr>
        <p:blipFill>
          <a:blip r:embed="rId2"/>
          <a:stretch>
            <a:fillRect/>
          </a:stretch>
        </p:blipFill>
        <p:spPr>
          <a:xfrm>
            <a:off x="4393958" y="1690688"/>
            <a:ext cx="6800043" cy="4419476"/>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7DC1AA6B-EEDB-F24A-AF86-27AD4EEA20BF}"/>
                  </a:ext>
                </a:extLst>
              </p14:cNvPr>
              <p14:cNvContentPartPr/>
              <p14:nvPr/>
            </p14:nvContentPartPr>
            <p14:xfrm>
              <a:off x="5468313" y="3978028"/>
              <a:ext cx="4862880" cy="1499760"/>
            </p14:xfrm>
          </p:contentPart>
        </mc:Choice>
        <mc:Fallback xmlns="">
          <p:pic>
            <p:nvPicPr>
              <p:cNvPr id="13" name="Ink 12">
                <a:extLst>
                  <a:ext uri="{FF2B5EF4-FFF2-40B4-BE49-F238E27FC236}">
                    <a16:creationId xmlns:a16="http://schemas.microsoft.com/office/drawing/2014/main" id="{7DC1AA6B-EEDB-F24A-AF86-27AD4EEA20BF}"/>
                  </a:ext>
                </a:extLst>
              </p:cNvPr>
              <p:cNvPicPr/>
              <p:nvPr/>
            </p:nvPicPr>
            <p:blipFill>
              <a:blip r:embed="rId6"/>
              <a:stretch>
                <a:fillRect/>
              </a:stretch>
            </p:blipFill>
            <p:spPr>
              <a:xfrm>
                <a:off x="5459673" y="3969028"/>
                <a:ext cx="4880520" cy="1517400"/>
              </a:xfrm>
              <a:prstGeom prst="rect">
                <a:avLst/>
              </a:prstGeom>
            </p:spPr>
          </p:pic>
        </mc:Fallback>
      </mc:AlternateContent>
    </p:spTree>
    <p:extLst>
      <p:ext uri="{BB962C8B-B14F-4D97-AF65-F5344CB8AC3E}">
        <p14:creationId xmlns:p14="http://schemas.microsoft.com/office/powerpoint/2010/main" val="1325102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B05B-B516-0EED-1A20-D95E0F7697E5}"/>
              </a:ext>
            </a:extLst>
          </p:cNvPr>
          <p:cNvSpPr>
            <a:spLocks noGrp="1"/>
          </p:cNvSpPr>
          <p:nvPr>
            <p:ph type="title"/>
          </p:nvPr>
        </p:nvSpPr>
        <p:spPr/>
        <p:txBody>
          <a:bodyPr/>
          <a:lstStyle/>
          <a:p>
            <a:r>
              <a:rPr lang="en-US" dirty="0"/>
              <a:t>Exploratory Data Analysis</a:t>
            </a:r>
          </a:p>
        </p:txBody>
      </p:sp>
      <p:pic>
        <p:nvPicPr>
          <p:cNvPr id="5" name="Content Placeholder 4">
            <a:extLst>
              <a:ext uri="{FF2B5EF4-FFF2-40B4-BE49-F238E27FC236}">
                <a16:creationId xmlns:a16="http://schemas.microsoft.com/office/drawing/2014/main" id="{DF5C8F49-2F47-4CA7-141B-4928650AAE37}"/>
              </a:ext>
            </a:extLst>
          </p:cNvPr>
          <p:cNvPicPr>
            <a:picLocks noGrp="1" noChangeAspect="1"/>
          </p:cNvPicPr>
          <p:nvPr>
            <p:ph idx="1"/>
          </p:nvPr>
        </p:nvPicPr>
        <p:blipFill>
          <a:blip r:embed="rId2"/>
          <a:stretch>
            <a:fillRect/>
          </a:stretch>
        </p:blipFill>
        <p:spPr>
          <a:xfrm>
            <a:off x="838200" y="2824399"/>
            <a:ext cx="10515600" cy="3596661"/>
          </a:xfrm>
        </p:spPr>
      </p:pic>
      <p:sp>
        <p:nvSpPr>
          <p:cNvPr id="6" name="TextBox 5">
            <a:extLst>
              <a:ext uri="{FF2B5EF4-FFF2-40B4-BE49-F238E27FC236}">
                <a16:creationId xmlns:a16="http://schemas.microsoft.com/office/drawing/2014/main" id="{4C3D10A4-215C-4E28-8935-666CDB7B592C}"/>
              </a:ext>
            </a:extLst>
          </p:cNvPr>
          <p:cNvSpPr txBox="1"/>
          <p:nvPr/>
        </p:nvSpPr>
        <p:spPr>
          <a:xfrm>
            <a:off x="1000587" y="1347071"/>
            <a:ext cx="1019082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Missing values mostly occur in the medical facilities category which makes sense because there are only 8 hospitals in the city but 19 neighborhoods</a:t>
            </a:r>
          </a:p>
          <a:p>
            <a:pPr marL="285750" indent="-285750">
              <a:buFont typeface="Arial" panose="020B0604020202020204" pitchFamily="34" charset="0"/>
              <a:buChar char="•"/>
            </a:pPr>
            <a:r>
              <a:rPr lang="en-US" dirty="0"/>
              <a:t>The </a:t>
            </a:r>
            <a:r>
              <a:rPr lang="en-US" dirty="0" err="1"/>
              <a:t>NaNs</a:t>
            </a:r>
            <a:r>
              <a:rPr lang="en-US" dirty="0"/>
              <a:t> in </a:t>
            </a:r>
            <a:r>
              <a:rPr lang="en-US" dirty="0" err="1"/>
              <a:t>sewer_and_water</a:t>
            </a:r>
            <a:r>
              <a:rPr lang="en-US" dirty="0"/>
              <a:t> and buildings are in Neighborhood 7, Wilson Forest which has a lot of undeveloped parts</a:t>
            </a:r>
          </a:p>
          <a:p>
            <a:pPr marL="285750" indent="-285750">
              <a:buFont typeface="Arial" panose="020B0604020202020204" pitchFamily="34" charset="0"/>
              <a:buChar char="•"/>
            </a:pPr>
            <a:r>
              <a:rPr lang="en-US" dirty="0"/>
              <a:t>Shake intensity </a:t>
            </a:r>
            <a:r>
              <a:rPr lang="en-US" dirty="0" err="1"/>
              <a:t>NaNs</a:t>
            </a:r>
            <a:r>
              <a:rPr lang="en-US" dirty="0"/>
              <a:t> will come up later</a:t>
            </a:r>
          </a:p>
        </p:txBody>
      </p:sp>
    </p:spTree>
    <p:extLst>
      <p:ext uri="{BB962C8B-B14F-4D97-AF65-F5344CB8AC3E}">
        <p14:creationId xmlns:p14="http://schemas.microsoft.com/office/powerpoint/2010/main" val="1685600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C6D13-4418-874A-0AAD-D0C0353F20EB}"/>
              </a:ext>
            </a:extLst>
          </p:cNvPr>
          <p:cNvSpPr>
            <a:spLocks noGrp="1"/>
          </p:cNvSpPr>
          <p:nvPr>
            <p:ph type="title"/>
          </p:nvPr>
        </p:nvSpPr>
        <p:spPr/>
        <p:txBody>
          <a:bodyPr/>
          <a:lstStyle/>
          <a:p>
            <a:r>
              <a:rPr lang="en-US" dirty="0"/>
              <a:t>Exploratory Data Analysis</a:t>
            </a:r>
          </a:p>
        </p:txBody>
      </p:sp>
      <p:pic>
        <p:nvPicPr>
          <p:cNvPr id="5" name="Content Placeholder 4">
            <a:extLst>
              <a:ext uri="{FF2B5EF4-FFF2-40B4-BE49-F238E27FC236}">
                <a16:creationId xmlns:a16="http://schemas.microsoft.com/office/drawing/2014/main" id="{8BC311D3-C8CF-9A70-9EA1-D4537A35ECD5}"/>
              </a:ext>
            </a:extLst>
          </p:cNvPr>
          <p:cNvPicPr>
            <a:picLocks noGrp="1" noChangeAspect="1"/>
          </p:cNvPicPr>
          <p:nvPr>
            <p:ph idx="1"/>
          </p:nvPr>
        </p:nvPicPr>
        <p:blipFill>
          <a:blip r:embed="rId2"/>
          <a:stretch>
            <a:fillRect/>
          </a:stretch>
        </p:blipFill>
        <p:spPr>
          <a:xfrm>
            <a:off x="4545484" y="1491572"/>
            <a:ext cx="6808316" cy="5001303"/>
          </a:xfrm>
        </p:spPr>
      </p:pic>
      <p:sp>
        <p:nvSpPr>
          <p:cNvPr id="6" name="TextBox 5">
            <a:extLst>
              <a:ext uri="{FF2B5EF4-FFF2-40B4-BE49-F238E27FC236}">
                <a16:creationId xmlns:a16="http://schemas.microsoft.com/office/drawing/2014/main" id="{F4C425CD-83F4-06C3-DED6-CA9657534A4E}"/>
              </a:ext>
            </a:extLst>
          </p:cNvPr>
          <p:cNvSpPr txBox="1"/>
          <p:nvPr/>
        </p:nvSpPr>
        <p:spPr>
          <a:xfrm>
            <a:off x="603682" y="1591566"/>
            <a:ext cx="363096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correlation heatmap is unsurprising</a:t>
            </a:r>
          </a:p>
          <a:p>
            <a:pPr marL="285750" indent="-285750">
              <a:buFont typeface="Arial" panose="020B0604020202020204" pitchFamily="34" charset="0"/>
              <a:buChar char="•"/>
            </a:pPr>
            <a:r>
              <a:rPr lang="en-US" dirty="0"/>
              <a:t>Damage numbers are positively correlated with each other</a:t>
            </a:r>
          </a:p>
          <a:p>
            <a:pPr marL="285750" indent="-285750">
              <a:buFont typeface="Arial" panose="020B0604020202020204" pitchFamily="34" charset="0"/>
              <a:buChar char="•"/>
            </a:pPr>
            <a:r>
              <a:rPr lang="en-US" dirty="0"/>
              <a:t>Location is uncorrelated or negatively correlated but the location numbers are not ordered logically so it is not relevant</a:t>
            </a:r>
          </a:p>
          <a:p>
            <a:pPr marL="285750" indent="-285750">
              <a:buFont typeface="Arial" panose="020B0604020202020204" pitchFamily="34" charset="0"/>
              <a:buChar char="•"/>
            </a:pPr>
            <a:r>
              <a:rPr lang="en-US" dirty="0"/>
              <a:t>Shake intensity and damage are uncorrelated but that makes sense because the shaking is not happening over the entire 5 day period of data collection</a:t>
            </a:r>
          </a:p>
          <a:p>
            <a:pPr marL="285750" indent="-285750">
              <a:buFont typeface="Arial" panose="020B0604020202020204" pitchFamily="34" charset="0"/>
              <a:buChar char="•"/>
            </a:pPr>
            <a:r>
              <a:rPr lang="en-US" dirty="0"/>
              <a:t>The positive correlation of </a:t>
            </a:r>
            <a:r>
              <a:rPr lang="en-US" dirty="0" err="1"/>
              <a:t>shake_intensity</a:t>
            </a:r>
            <a:r>
              <a:rPr lang="en-US" dirty="0"/>
              <a:t> with medical is likely due to medical having so many </a:t>
            </a:r>
            <a:r>
              <a:rPr lang="en-US" dirty="0" err="1"/>
              <a:t>NaNs</a:t>
            </a:r>
            <a:endParaRPr lang="en-US" dirty="0"/>
          </a:p>
        </p:txBody>
      </p:sp>
    </p:spTree>
    <p:extLst>
      <p:ext uri="{BB962C8B-B14F-4D97-AF65-F5344CB8AC3E}">
        <p14:creationId xmlns:p14="http://schemas.microsoft.com/office/powerpoint/2010/main" val="1152917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1427</TotalTime>
  <Words>1730</Words>
  <Application>Microsoft Office PowerPoint</Application>
  <PresentationFormat>Widescreen</PresentationFormat>
  <Paragraphs>121</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Disaster at St. Himark! Project I: Crowdsourcing for Situational Awareness</vt:lpstr>
      <vt:lpstr>About St. Himark</vt:lpstr>
      <vt:lpstr>The Rumble App</vt:lpstr>
      <vt:lpstr>The Earthquakes</vt:lpstr>
      <vt:lpstr>Goals</vt:lpstr>
      <vt:lpstr>Exploratory Data Analysis</vt:lpstr>
      <vt:lpstr>Exploratory Data Analysis</vt:lpstr>
      <vt:lpstr>Exploratory Data Analysis</vt:lpstr>
      <vt:lpstr>Exploratory Data Analysis</vt:lpstr>
      <vt:lpstr>Splines Primer</vt:lpstr>
      <vt:lpstr>Shake Intensity NaNs Analysis</vt:lpstr>
      <vt:lpstr>PowerPoint Presentation</vt:lpstr>
      <vt:lpstr>Continued Analysis</vt:lpstr>
      <vt:lpstr>Damage Report Analysis</vt:lpstr>
      <vt:lpstr>PowerPoint Presentation</vt:lpstr>
      <vt:lpstr>PowerPoint Presentation</vt:lpstr>
      <vt:lpstr>PowerPoint Presentation</vt:lpstr>
      <vt:lpstr>Insights From Damage Reports</vt:lpstr>
      <vt:lpstr>Urgency Evaluation</vt:lpstr>
      <vt:lpstr>Urgency Evaluation</vt:lpstr>
      <vt:lpstr>Results</vt:lpstr>
      <vt:lpstr>Results</vt:lpstr>
      <vt:lpstr>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at St. Himark! Project I: Crowdsourcing for Situational Awareness</dc:title>
  <dc:creator>Isaac McPadden</dc:creator>
  <cp:lastModifiedBy>Isaac McPadden</cp:lastModifiedBy>
  <cp:revision>2</cp:revision>
  <dcterms:created xsi:type="dcterms:W3CDTF">2023-04-30T15:51:44Z</dcterms:created>
  <dcterms:modified xsi:type="dcterms:W3CDTF">2023-09-20T15:07:24Z</dcterms:modified>
</cp:coreProperties>
</file>